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5"/>
  </p:notesMasterIdLst>
  <p:handoutMasterIdLst>
    <p:handoutMasterId r:id="rId36"/>
  </p:handoutMasterIdLst>
  <p:sldIdLst>
    <p:sldId id="396" r:id="rId2"/>
    <p:sldId id="461" r:id="rId3"/>
    <p:sldId id="458" r:id="rId4"/>
    <p:sldId id="460" r:id="rId5"/>
    <p:sldId id="462" r:id="rId6"/>
    <p:sldId id="463" r:id="rId7"/>
    <p:sldId id="465" r:id="rId8"/>
    <p:sldId id="459" r:id="rId9"/>
    <p:sldId id="469" r:id="rId10"/>
    <p:sldId id="470" r:id="rId11"/>
    <p:sldId id="471" r:id="rId12"/>
    <p:sldId id="472" r:id="rId13"/>
    <p:sldId id="473" r:id="rId14"/>
    <p:sldId id="474" r:id="rId15"/>
    <p:sldId id="475" r:id="rId16"/>
    <p:sldId id="476" r:id="rId17"/>
    <p:sldId id="477" r:id="rId18"/>
    <p:sldId id="478" r:id="rId19"/>
    <p:sldId id="457" r:id="rId20"/>
    <p:sldId id="479" r:id="rId21"/>
    <p:sldId id="480" r:id="rId22"/>
    <p:sldId id="481" r:id="rId23"/>
    <p:sldId id="483" r:id="rId24"/>
    <p:sldId id="485" r:id="rId25"/>
    <p:sldId id="486" r:id="rId26"/>
    <p:sldId id="487" r:id="rId27"/>
    <p:sldId id="488" r:id="rId28"/>
    <p:sldId id="489" r:id="rId29"/>
    <p:sldId id="490" r:id="rId30"/>
    <p:sldId id="491" r:id="rId31"/>
    <p:sldId id="492" r:id="rId32"/>
    <p:sldId id="493" r:id="rId33"/>
    <p:sldId id="494" r:id="rId34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4A21"/>
    <a:srgbClr val="00529B"/>
    <a:srgbClr val="FF46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03" autoAdjust="0"/>
    <p:restoredTop sz="85045" autoAdjust="0"/>
  </p:normalViewPr>
  <p:slideViewPr>
    <p:cSldViewPr snapToGrid="0" snapToObjects="1">
      <p:cViewPr varScale="1">
        <p:scale>
          <a:sx n="73" d="100"/>
          <a:sy n="73" d="100"/>
        </p:scale>
        <p:origin x="200" y="161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9/8/20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9/8/20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893854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1730863"/>
            <a:ext cx="7556500" cy="307412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71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  <p:sldLayoutId id="2147484290" r:id="rId9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1" fontAlgn="base" hangingPunct="1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871299" y="3095756"/>
            <a:ext cx="8681355" cy="1187075"/>
          </a:xfrm>
        </p:spPr>
        <p:txBody>
          <a:bodyPr/>
          <a:lstStyle/>
          <a:p>
            <a:r>
              <a:rPr lang="en-US" dirty="0"/>
              <a:t>COP 4020</a:t>
            </a:r>
          </a:p>
          <a:p>
            <a:r>
              <a:rPr lang="en-US" dirty="0"/>
              <a:t>Pete Dobbins</a:t>
            </a:r>
          </a:p>
        </p:txBody>
      </p:sp>
    </p:spTree>
    <p:extLst>
      <p:ext uri="{BB962C8B-B14F-4D97-AF65-F5344CB8AC3E}">
        <p14:creationId xmlns:p14="http://schemas.microsoft.com/office/powerpoint/2010/main" val="1708311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Phrase Structure [briefly for now…]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156449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</a:rPr>
              <a:t>According to phrase structure, this is a legal statement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The if keyword is followed by an expression enclosed in parentheses,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Which is followed by a block enclosed in braces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That contains a statement terminated with a ;</a:t>
            </a:r>
            <a:endParaRPr lang="en-US" u="sng" dirty="0">
              <a:latin typeface="Cambria" panose="02040503050406030204" pitchFamily="18" charset="0"/>
            </a:endParaRPr>
          </a:p>
        </p:txBody>
      </p:sp>
      <p:sp>
        <p:nvSpPr>
          <p:cNvPr id="4" name="Horizontal Scroll 3">
            <a:extLst>
              <a:ext uri="{FF2B5EF4-FFF2-40B4-BE49-F238E27FC236}">
                <a16:creationId xmlns:a16="http://schemas.microsoft.com/office/drawing/2014/main" id="{FA5D6912-CF3B-A843-9B6B-5360BF28AD14}"/>
              </a:ext>
            </a:extLst>
          </p:cNvPr>
          <p:cNvSpPr/>
          <p:nvPr/>
        </p:nvSpPr>
        <p:spPr>
          <a:xfrm>
            <a:off x="2302500" y="2759145"/>
            <a:ext cx="4538999" cy="2323070"/>
          </a:xfrm>
          <a:prstGeom prst="horizontalScroll">
            <a:avLst/>
          </a:prstGeom>
          <a:solidFill>
            <a:schemeClr val="accent3"/>
          </a:solidFill>
          <a:ln>
            <a:solidFill>
              <a:schemeClr val="accent1">
                <a:shade val="95000"/>
                <a:satMod val="10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0" bIns="0" rtlCol="0" anchor="ctr"/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 balance &lt; 0 ) {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 “Account Overdrawn”;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55774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Lexical Structure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</a:rPr>
              <a:t>Q:  Why do we use formal notation?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</a:rPr>
              <a:t>A:  Precise definition ensures lexical rules are clear.</a:t>
            </a:r>
          </a:p>
        </p:txBody>
      </p:sp>
      <p:sp>
        <p:nvSpPr>
          <p:cNvPr id="4" name="Folded Corner 3">
            <a:extLst>
              <a:ext uri="{FF2B5EF4-FFF2-40B4-BE49-F238E27FC236}">
                <a16:creationId xmlns:a16="http://schemas.microsoft.com/office/drawing/2014/main" id="{2385233E-0443-A941-9B0F-64E7DD87AEFA}"/>
              </a:ext>
            </a:extLst>
          </p:cNvPr>
          <p:cNvSpPr/>
          <p:nvPr/>
        </p:nvSpPr>
        <p:spPr>
          <a:xfrm>
            <a:off x="865632" y="2398086"/>
            <a:ext cx="2839249" cy="1423722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228600" rIns="91440" bIns="0" rtlCol="0" anchor="ctr"/>
          <a:lstStyle/>
          <a:p>
            <a:pPr algn="ctr"/>
            <a:r>
              <a:rPr lang="en-US" u="sng" dirty="0">
                <a:solidFill>
                  <a:schemeClr val="tx1"/>
                </a:solidFill>
              </a:rPr>
              <a:t>Rational Constants</a:t>
            </a:r>
          </a:p>
          <a:p>
            <a:pPr algn="ctr"/>
            <a:endParaRPr lang="en-US" dirty="0">
              <a:solidFill>
                <a:schemeClr val="tx1"/>
              </a:solidFill>
              <a:ea typeface="Cambria Math" charset="0"/>
              <a:cs typeface="Cambria Math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ea typeface="Cambria Math" charset="0"/>
                <a:cs typeface="Cambria Math" charset="0"/>
              </a:rPr>
              <a:t>is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ea typeface="Cambria Math" charset="0"/>
                <a:cs typeface="Consolas" panose="020B0609020204030204" pitchFamily="49" charset="0"/>
              </a:rPr>
              <a:t>.1</a:t>
            </a:r>
            <a:r>
              <a:rPr lang="en-US" dirty="0">
                <a:solidFill>
                  <a:schemeClr val="tx1"/>
                </a:solidFill>
                <a:ea typeface="Cambria Math" charset="0"/>
                <a:cs typeface="Cambria Math" charset="0"/>
              </a:rPr>
              <a:t> allowed?</a:t>
            </a:r>
          </a:p>
          <a:p>
            <a:pPr algn="ctr"/>
            <a:r>
              <a:rPr lang="en-US" dirty="0">
                <a:solidFill>
                  <a:schemeClr val="tx1"/>
                </a:solidFill>
                <a:ea typeface="Cambria Math" charset="0"/>
                <a:cs typeface="Cambria Math" charset="0"/>
              </a:rPr>
              <a:t>is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ea typeface="Cambria Math" charset="0"/>
                <a:cs typeface="Consolas" panose="020B0609020204030204" pitchFamily="49" charset="0"/>
              </a:rPr>
              <a:t>10.</a:t>
            </a:r>
            <a:r>
              <a:rPr lang="en-US" dirty="0">
                <a:solidFill>
                  <a:schemeClr val="tx1"/>
                </a:solidFill>
                <a:ea typeface="Cambria Math" charset="0"/>
                <a:cs typeface="Cambria Math" charset="0"/>
              </a:rPr>
              <a:t> allowed?</a:t>
            </a:r>
          </a:p>
        </p:txBody>
      </p:sp>
      <p:sp>
        <p:nvSpPr>
          <p:cNvPr id="5" name="Folded Corner 4">
            <a:extLst>
              <a:ext uri="{FF2B5EF4-FFF2-40B4-BE49-F238E27FC236}">
                <a16:creationId xmlns:a16="http://schemas.microsoft.com/office/drawing/2014/main" id="{09E078DA-420C-3F49-87B0-8A8A3BA56FC2}"/>
              </a:ext>
            </a:extLst>
          </p:cNvPr>
          <p:cNvSpPr/>
          <p:nvPr/>
        </p:nvSpPr>
        <p:spPr>
          <a:xfrm>
            <a:off x="4572000" y="2398086"/>
            <a:ext cx="3596640" cy="1423722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228600" rIns="91440" bIns="0" rtlCol="0" anchor="ctr"/>
          <a:lstStyle/>
          <a:p>
            <a:pPr algn="ctr"/>
            <a:r>
              <a:rPr lang="en-US" u="sng" dirty="0">
                <a:solidFill>
                  <a:schemeClr val="tx1"/>
                </a:solidFill>
              </a:rPr>
              <a:t>Rational Constants</a:t>
            </a:r>
          </a:p>
          <a:p>
            <a:pPr algn="ctr"/>
            <a:endParaRPr lang="en-US" dirty="0">
              <a:solidFill>
                <a:schemeClr val="tx1"/>
              </a:solidFill>
              <a:ea typeface="Cambria Math" charset="0"/>
              <a:cs typeface="Cambria Math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ea typeface="Cambria Math" charset="0"/>
                <a:cs typeface="Consolas" panose="020B0609020204030204" pitchFamily="49" charset="0"/>
              </a:rPr>
              <a:t>1..15</a:t>
            </a:r>
            <a:r>
              <a:rPr lang="en-US" dirty="0">
                <a:solidFill>
                  <a:schemeClr val="tx1"/>
                </a:solidFill>
                <a:ea typeface="Cambria Math" charset="0"/>
                <a:cs typeface="Cambria Math" charset="0"/>
              </a:rPr>
              <a:t> is a rang specifier</a:t>
            </a:r>
          </a:p>
          <a:p>
            <a:pPr algn="ctr"/>
            <a:r>
              <a:rPr lang="en-US" dirty="0">
                <a:solidFill>
                  <a:schemeClr val="tx1"/>
                </a:solidFill>
                <a:ea typeface="Cambria Math" charset="0"/>
                <a:cs typeface="Cambria Math" charset="0"/>
              </a:rPr>
              <a:t>Scanner might confuse </a:t>
            </a:r>
          </a:p>
          <a:p>
            <a:pPr algn="ctr"/>
            <a:r>
              <a:rPr lang="en-US" dirty="0">
                <a:solidFill>
                  <a:schemeClr val="tx1"/>
                </a:solidFill>
                <a:ea typeface="Cambria Math" charset="0"/>
                <a:cs typeface="Cambria Math" charset="0"/>
              </a:rPr>
              <a:t>this with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ea typeface="Cambria Math" charset="0"/>
                <a:cs typeface="Consolas" panose="020B0609020204030204" pitchFamily="49" charset="0"/>
              </a:rPr>
              <a:t>1.</a:t>
            </a:r>
            <a:r>
              <a:rPr lang="en-US" dirty="0">
                <a:solidFill>
                  <a:schemeClr val="tx1"/>
                </a:solidFill>
                <a:ea typeface="Cambria Math" charset="0"/>
                <a:cs typeface="Cambria Math" charset="0"/>
              </a:rPr>
              <a:t> and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ea typeface="Cambria Math" charset="0"/>
                <a:cs typeface="Consolas" panose="020B0609020204030204" pitchFamily="49" charset="0"/>
              </a:rPr>
              <a:t>.15</a:t>
            </a:r>
            <a:r>
              <a:rPr lang="en-US" dirty="0">
                <a:solidFill>
                  <a:schemeClr val="tx1"/>
                </a:solidFill>
                <a:ea typeface="Cambria Math" charset="0"/>
                <a:cs typeface="Cambria Math" charset="0"/>
              </a:rPr>
              <a:t>!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688008EA-F79B-6443-B8CB-0584DF1D2218}"/>
              </a:ext>
            </a:extLst>
          </p:cNvPr>
          <p:cNvSpPr/>
          <p:nvPr/>
        </p:nvSpPr>
        <p:spPr>
          <a:xfrm>
            <a:off x="1414272" y="1820647"/>
            <a:ext cx="2694432" cy="642137"/>
          </a:xfrm>
          <a:prstGeom prst="wedgeRoundRectCallout">
            <a:avLst>
              <a:gd name="adj1" fmla="val -30245"/>
              <a:gd name="adj2" fmla="val 142500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Java, C, C++… </a:t>
            </a:r>
            <a:r>
              <a:rPr lang="en-US" u="sng" dirty="0"/>
              <a:t>YES</a:t>
            </a:r>
            <a:r>
              <a:rPr lang="en-US" dirty="0"/>
              <a:t>!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67F93FC4-A12C-7440-A961-AA146943AF06}"/>
              </a:ext>
            </a:extLst>
          </p:cNvPr>
          <p:cNvSpPr/>
          <p:nvPr/>
        </p:nvSpPr>
        <p:spPr>
          <a:xfrm>
            <a:off x="1414272" y="4216167"/>
            <a:ext cx="2694432" cy="642137"/>
          </a:xfrm>
          <a:prstGeom prst="wedgeRoundRectCallout">
            <a:avLst>
              <a:gd name="adj1" fmla="val -28435"/>
              <a:gd name="adj2" fmla="val -130907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Pascal, Ada … </a:t>
            </a:r>
            <a:r>
              <a:rPr lang="en-US" u="sng" dirty="0"/>
              <a:t>NO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76775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Example:  [simple] Numeric Literals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837009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</a:rPr>
              <a:t>We give names [labels] to regular expressions and use them in other regular expressions as if they were symbols.</a:t>
            </a:r>
            <a:endParaRPr lang="en-US" u="sng" dirty="0">
              <a:latin typeface="Cambria" panose="02040503050406030204" pitchFamily="18" charset="0"/>
            </a:endParaRPr>
          </a:p>
        </p:txBody>
      </p:sp>
      <p:sp>
        <p:nvSpPr>
          <p:cNvPr id="4" name="Horizontal Scroll 3">
            <a:extLst>
              <a:ext uri="{FF2B5EF4-FFF2-40B4-BE49-F238E27FC236}">
                <a16:creationId xmlns:a16="http://schemas.microsoft.com/office/drawing/2014/main" id="{FA5D6912-CF3B-A843-9B6B-5360BF28AD14}"/>
              </a:ext>
            </a:extLst>
          </p:cNvPr>
          <p:cNvSpPr/>
          <p:nvPr/>
        </p:nvSpPr>
        <p:spPr>
          <a:xfrm>
            <a:off x="663044" y="1916263"/>
            <a:ext cx="7620000" cy="2323070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0" bIns="0" rtlCol="0" anchor="ctr"/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&lt;num lit&gt; ::= &lt;nonzero digit&gt; &lt;digit&gt;*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&lt;digit&gt; ::=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&lt;nonzero digit&gt;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&lt;nonzero digit&gt; ::=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17D3C0B-0F8A-8E40-A3F3-3075F3FC7BE1}"/>
              </a:ext>
            </a:extLst>
          </p:cNvPr>
          <p:cNvSpPr txBox="1">
            <a:spLocks/>
          </p:cNvSpPr>
          <p:nvPr/>
        </p:nvSpPr>
        <p:spPr bwMode="auto">
          <a:xfrm>
            <a:off x="327868" y="4430598"/>
            <a:ext cx="8488264" cy="46191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Font typeface="Wingdings" charset="2"/>
              <a:buNone/>
            </a:pP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</a:rPr>
              <a:t>Orange</a:t>
            </a:r>
            <a:r>
              <a:rPr lang="en-US" dirty="0">
                <a:latin typeface="Cambria" panose="02040503050406030204" pitchFamily="18" charset="0"/>
              </a:rPr>
              <a:t> denotes a </a:t>
            </a:r>
            <a:r>
              <a:rPr lang="en-US" i="1" dirty="0">
                <a:solidFill>
                  <a:schemeClr val="accent3"/>
                </a:solidFill>
                <a:latin typeface="Cambria" panose="02040503050406030204" pitchFamily="18" charset="0"/>
              </a:rPr>
              <a:t>literal character</a:t>
            </a:r>
            <a:r>
              <a:rPr lang="en-US" dirty="0">
                <a:latin typeface="Cambria" panose="02040503050406030204" pitchFamily="18" charset="0"/>
              </a:rPr>
              <a:t> values.</a:t>
            </a:r>
            <a:endParaRPr lang="en-US" u="sng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6114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Example:  Identifiers</a:t>
            </a:r>
          </a:p>
        </p:txBody>
      </p:sp>
      <p:sp>
        <p:nvSpPr>
          <p:cNvPr id="4" name="Horizontal Scroll 3">
            <a:extLst>
              <a:ext uri="{FF2B5EF4-FFF2-40B4-BE49-F238E27FC236}">
                <a16:creationId xmlns:a16="http://schemas.microsoft.com/office/drawing/2014/main" id="{FA5D6912-CF3B-A843-9B6B-5360BF28AD14}"/>
              </a:ext>
            </a:extLst>
          </p:cNvPr>
          <p:cNvSpPr/>
          <p:nvPr/>
        </p:nvSpPr>
        <p:spPr>
          <a:xfrm>
            <a:off x="647927" y="1561170"/>
            <a:ext cx="7848146" cy="2745070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228600" bIns="0" rtlCol="0" anchor="ctr"/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&lt;identifier&gt; ::= &lt;identifier start&gt; &lt;identifier start&gt;*</a:t>
            </a:r>
            <a:endParaRPr lang="en-US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start&gt; ::=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part&gt; ::= &lt;identifier start&gt; | &lt;digit&gt;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374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Example:  Operators</a:t>
            </a:r>
          </a:p>
        </p:txBody>
      </p:sp>
      <p:sp>
        <p:nvSpPr>
          <p:cNvPr id="4" name="Horizontal Scroll 3">
            <a:extLst>
              <a:ext uri="{FF2B5EF4-FFF2-40B4-BE49-F238E27FC236}">
                <a16:creationId xmlns:a16="http://schemas.microsoft.com/office/drawing/2014/main" id="{FA5D6912-CF3B-A843-9B6B-5360BF28AD14}"/>
              </a:ext>
            </a:extLst>
          </p:cNvPr>
          <p:cNvSpPr/>
          <p:nvPr/>
        </p:nvSpPr>
        <p:spPr>
          <a:xfrm>
            <a:off x="647927" y="1148575"/>
            <a:ext cx="6477702" cy="2118732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228600" bIns="0" rtlCol="0" anchor="ctr"/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&lt;input&gt; ::= &lt;token&gt;*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&lt;token &gt; ::= &lt;identifier&gt; | &lt;num list&gt; | &lt;op&gt;</a:t>
            </a:r>
            <a:endParaRPr lang="en-US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&lt;op&gt; ::=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CDDE7EFB-99E8-FD4B-BF63-E6CD64B5A623}"/>
                  </a:ext>
                </a:extLst>
              </p:cNvPr>
              <p:cNvSpPr>
                <a:spLocks noGrp="1"/>
              </p:cNvSpPr>
              <p:nvPr>
                <p:ph idx="10"/>
              </p:nvPr>
            </p:nvSpPr>
            <p:spPr>
              <a:xfrm>
                <a:off x="327868" y="3363406"/>
                <a:ext cx="8488264" cy="1255513"/>
              </a:xfrm>
            </p:spPr>
            <p:txBody>
              <a:bodyPr/>
              <a:lstStyle/>
              <a:p>
                <a:pPr marL="0" indent="0">
                  <a:spcBef>
                    <a:spcPts val="800"/>
                  </a:spcBef>
                  <a:buNone/>
                </a:pPr>
                <a:r>
                  <a:rPr lang="en-US" dirty="0">
                    <a:latin typeface="Cambria" panose="02040503050406030204" pitchFamily="18" charset="0"/>
                  </a:rPr>
                  <a:t>Implicitly: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= {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A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..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Z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 err="1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a</a:t>
                </a:r>
                <a:r>
                  <a:rPr lang="en-US" dirty="0" err="1">
                    <a:latin typeface="Consolas" panose="020B0609020204030204" pitchFamily="49" charset="0"/>
                    <a:cs typeface="Consolas" panose="020B0609020204030204" pitchFamily="49" charset="0"/>
                  </a:rPr>
                  <a:t>..</a:t>
                </a:r>
                <a:r>
                  <a:rPr lang="en-US" dirty="0" err="1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z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..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9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_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+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=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*</a:t>
                </a:r>
                <a:r>
                  <a:rPr lang="en-US" dirty="0">
                    <a:latin typeface="Cambria" panose="02040503050406030204" pitchFamily="18" charset="0"/>
                  </a:rPr>
                  <a:t>}</a:t>
                </a: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CDDE7EFB-99E8-FD4B-BF63-E6CD64B5A6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3363406"/>
                <a:ext cx="8488264" cy="1255513"/>
              </a:xfrm>
              <a:blipFill>
                <a:blip r:embed="rId2"/>
                <a:stretch>
                  <a:fillRect l="-747" t="-20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1180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Example:  Operators</a:t>
            </a:r>
          </a:p>
        </p:txBody>
      </p:sp>
      <p:sp>
        <p:nvSpPr>
          <p:cNvPr id="4" name="Horizontal Scroll 3">
            <a:extLst>
              <a:ext uri="{FF2B5EF4-FFF2-40B4-BE49-F238E27FC236}">
                <a16:creationId xmlns:a16="http://schemas.microsoft.com/office/drawing/2014/main" id="{FA5D6912-CF3B-A843-9B6B-5360BF28AD14}"/>
              </a:ext>
            </a:extLst>
          </p:cNvPr>
          <p:cNvSpPr/>
          <p:nvPr/>
        </p:nvSpPr>
        <p:spPr>
          <a:xfrm>
            <a:off x="647927" y="1148575"/>
            <a:ext cx="6477702" cy="2118732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228600" bIns="0" rtlCol="0" anchor="ctr"/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&lt;input&gt; ::= &lt;token&gt;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&lt;token &gt; ::= &lt;identifier&gt; | &lt;num list&gt; | &lt;op&gt;</a:t>
            </a:r>
            <a:endParaRPr lang="en-US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&lt;op&gt; ::=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CDDE7EFB-99E8-FD4B-BF63-E6CD64B5A623}"/>
                  </a:ext>
                </a:extLst>
              </p:cNvPr>
              <p:cNvSpPr>
                <a:spLocks noGrp="1"/>
              </p:cNvSpPr>
              <p:nvPr>
                <p:ph idx="10"/>
              </p:nvPr>
            </p:nvSpPr>
            <p:spPr>
              <a:xfrm>
                <a:off x="327868" y="3363406"/>
                <a:ext cx="8488264" cy="1255513"/>
              </a:xfrm>
            </p:spPr>
            <p:txBody>
              <a:bodyPr/>
              <a:lstStyle/>
              <a:p>
                <a:pPr marL="0" indent="0">
                  <a:spcBef>
                    <a:spcPts val="800"/>
                  </a:spcBef>
                  <a:buNone/>
                </a:pPr>
                <a:r>
                  <a:rPr lang="en-US" dirty="0">
                    <a:latin typeface="Cambria" panose="02040503050406030204" pitchFamily="18" charset="0"/>
                  </a:rPr>
                  <a:t>Implicitly: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= {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A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..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Z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 err="1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a</a:t>
                </a:r>
                <a:r>
                  <a:rPr lang="en-US" dirty="0" err="1">
                    <a:latin typeface="Consolas" panose="020B0609020204030204" pitchFamily="49" charset="0"/>
                    <a:cs typeface="Consolas" panose="020B0609020204030204" pitchFamily="49" charset="0"/>
                  </a:rPr>
                  <a:t>..</a:t>
                </a:r>
                <a:r>
                  <a:rPr lang="en-US" dirty="0" err="1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z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..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9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_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+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=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,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*</a:t>
                </a:r>
                <a:r>
                  <a:rPr lang="en-US" dirty="0">
                    <a:latin typeface="Cambria" panose="02040503050406030204" pitchFamily="18" charset="0"/>
                  </a:rPr>
                  <a:t>}</a:t>
                </a:r>
              </a:p>
              <a:p>
                <a:pPr marL="0" indent="0">
                  <a:spcBef>
                    <a:spcPts val="800"/>
                  </a:spcBef>
                  <a:buNone/>
                </a:pPr>
                <a:endParaRPr lang="en-US" dirty="0">
                  <a:latin typeface="Cambria" panose="02040503050406030204" pitchFamily="18" charset="0"/>
                </a:endParaRPr>
              </a:p>
              <a:p>
                <a:pPr marL="0" indent="0">
                  <a:spcBef>
                    <a:spcPts val="800"/>
                  </a:spcBef>
                  <a:buNone/>
                </a:pPr>
                <a:r>
                  <a:rPr lang="en-US" dirty="0">
                    <a:latin typeface="Cambria" panose="02040503050406030204" pitchFamily="18" charset="0"/>
                  </a:rPr>
                  <a:t>Note,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*</a:t>
                </a:r>
                <a:r>
                  <a:rPr lang="en-US" dirty="0">
                    <a:latin typeface="Cambria" panose="02040503050406030204" pitchFamily="18" charset="0"/>
                  </a:rPr>
                  <a:t> is used both as an element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and as a </a:t>
                </a: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Kleene star</a:t>
                </a:r>
                <a:r>
                  <a:rPr lang="en-US" dirty="0">
                    <a:latin typeface="Cambria" panose="02040503050406030204" pitchFamily="18" charset="0"/>
                  </a:rPr>
                  <a:t> [meta symbol].</a:t>
                </a: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CDDE7EFB-99E8-FD4B-BF63-E6CD64B5A6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3363406"/>
                <a:ext cx="8488264" cy="1255513"/>
              </a:xfrm>
              <a:blipFill>
                <a:blip r:embed="rId2"/>
                <a:stretch>
                  <a:fillRect l="-747" t="-2020" b="-50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7DC5082-C58F-6D4B-9478-F210F0B2C749}"/>
              </a:ext>
            </a:extLst>
          </p:cNvPr>
          <p:cNvCxnSpPr>
            <a:cxnSpLocks/>
          </p:cNvCxnSpPr>
          <p:nvPr/>
        </p:nvCxnSpPr>
        <p:spPr>
          <a:xfrm flipH="1" flipV="1">
            <a:off x="3523786" y="2698596"/>
            <a:ext cx="892099" cy="1479517"/>
          </a:xfrm>
          <a:prstGeom prst="straightConnector1">
            <a:avLst/>
          </a:prstGeom>
          <a:ln cap="rnd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5395879-E005-AE40-9412-E3AD8245FC44}"/>
              </a:ext>
            </a:extLst>
          </p:cNvPr>
          <p:cNvCxnSpPr>
            <a:cxnSpLocks/>
          </p:cNvCxnSpPr>
          <p:nvPr/>
        </p:nvCxnSpPr>
        <p:spPr>
          <a:xfrm flipH="1" flipV="1">
            <a:off x="3691057" y="1802397"/>
            <a:ext cx="2497870" cy="2398018"/>
          </a:xfrm>
          <a:prstGeom prst="straightConnector1">
            <a:avLst/>
          </a:prstGeom>
          <a:ln cap="rnd">
            <a:solidFill>
              <a:schemeClr val="tx1"/>
            </a:solidFill>
            <a:round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15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Example:  Inline Comments and Not()</a:t>
            </a:r>
          </a:p>
        </p:txBody>
      </p:sp>
      <p:sp>
        <p:nvSpPr>
          <p:cNvPr id="4" name="Horizontal Scroll 3">
            <a:extLst>
              <a:ext uri="{FF2B5EF4-FFF2-40B4-BE49-F238E27FC236}">
                <a16:creationId xmlns:a16="http://schemas.microsoft.com/office/drawing/2014/main" id="{FA5D6912-CF3B-A843-9B6B-5360BF28AD14}"/>
              </a:ext>
            </a:extLst>
          </p:cNvPr>
          <p:cNvSpPr/>
          <p:nvPr/>
        </p:nvSpPr>
        <p:spPr>
          <a:xfrm>
            <a:off x="647927" y="1148575"/>
            <a:ext cx="6477702" cy="1423175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228600" bIns="0" rtlCol="0" anchor="ctr"/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&lt;inline comment&gt; ::=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(Not(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EOL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))*</a:t>
            </a:r>
            <a:endParaRPr lang="en-US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DDE7EFB-99E8-FD4B-BF63-E6CD64B5A62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7868" y="2732050"/>
            <a:ext cx="8488264" cy="188687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Single line comment.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Within the sequence of characters making up the comment, the end-of-line (EOF) character is not allowed.</a:t>
            </a:r>
          </a:p>
          <a:p>
            <a:pPr marL="0" indent="0">
              <a:spcBef>
                <a:spcPts val="800"/>
              </a:spcBef>
              <a:buNone/>
            </a:pPr>
            <a:endParaRPr lang="en-US" dirty="0">
              <a:latin typeface="Cambria" panose="02040503050406030204" pitchFamily="18" charset="0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-US" b="1" dirty="0">
                <a:solidFill>
                  <a:schemeClr val="accent3"/>
                </a:solidFill>
                <a:latin typeface="Cambria" panose="02040503050406030204" pitchFamily="18" charset="0"/>
              </a:rPr>
              <a:t>Not(element)</a:t>
            </a:r>
            <a:r>
              <a:rPr lang="en-US" dirty="0">
                <a:latin typeface="Cambria" panose="02040503050406030204" pitchFamily="18" charset="0"/>
              </a:rPr>
              <a:t>:  represents negation of the element listed.</a:t>
            </a:r>
          </a:p>
        </p:txBody>
      </p:sp>
    </p:spTree>
    <p:extLst>
      <p:ext uri="{BB962C8B-B14F-4D97-AF65-F5344CB8AC3E}">
        <p14:creationId xmlns:p14="http://schemas.microsoft.com/office/powerpoint/2010/main" val="1595902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Example:  Block Comments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Horizontal Scroll 3">
                <a:extLst>
                  <a:ext uri="{FF2B5EF4-FFF2-40B4-BE49-F238E27FC236}">
                    <a16:creationId xmlns:a16="http://schemas.microsoft.com/office/drawing/2014/main" id="{FA5D6912-CF3B-A843-9B6B-5360BF28AD14}"/>
                  </a:ext>
                </a:extLst>
              </p:cNvPr>
              <p:cNvSpPr/>
              <p:nvPr/>
            </p:nvSpPr>
            <p:spPr>
              <a:xfrm>
                <a:off x="647927" y="1148575"/>
                <a:ext cx="6477702" cy="1423175"/>
              </a:xfrm>
              <a:prstGeom prst="horizontalScroll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228600" tIns="228600" bIns="0" rtlCol="0" anchor="ctr"/>
              <a:lstStyle/>
              <a:p>
                <a:r>
                  <a:rPr lang="en-US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&lt;block comment&gt; ::=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##</a:t>
                </a:r>
                <a:r>
                  <a:rPr lang="en-US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((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# </a:t>
                </a:r>
                <a:r>
                  <a:rPr lang="en-US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|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onsolas" panose="020B0609020204030204" pitchFamily="49" charset="0"/>
                      </a:rPr>
                      <m:t>𝜀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) Not(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#</a:t>
                </a:r>
                <a:r>
                  <a:rPr lang="en-US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))* </a:t>
                </a:r>
                <a:r>
                  <a:rPr lang="en-US" dirty="0">
                    <a:solidFill>
                      <a:schemeClr val="accent3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##</a:t>
                </a:r>
              </a:p>
              <a:p>
                <a:endParaRPr lang="en-US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mc:Choice>
        <mc:Fallback xmlns="">
          <p:sp>
            <p:nvSpPr>
              <p:cNvPr id="4" name="Horizontal Scroll 3">
                <a:extLst>
                  <a:ext uri="{FF2B5EF4-FFF2-40B4-BE49-F238E27FC236}">
                    <a16:creationId xmlns:a16="http://schemas.microsoft.com/office/drawing/2014/main" id="{FA5D6912-CF3B-A843-9B6B-5360BF28AD1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927" y="1148575"/>
                <a:ext cx="6477702" cy="1423175"/>
              </a:xfrm>
              <a:prstGeom prst="horizontalScroll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DDE7EFB-99E8-FD4B-BF63-E6CD64B5A62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7868" y="2713762"/>
            <a:ext cx="4128385" cy="2324582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Comment delimited by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##</a:t>
            </a:r>
            <a:r>
              <a:rPr lang="en-US" dirty="0">
                <a:latin typeface="Cambria" panose="02040503050406030204" pitchFamily="18" charset="0"/>
              </a:rPr>
              <a:t>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What is the shortest legal string?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4294AB-F0D5-0743-BA3B-CB05105387A8}"/>
              </a:ext>
            </a:extLst>
          </p:cNvPr>
          <p:cNvSpPr txBox="1">
            <a:spLocks/>
          </p:cNvSpPr>
          <p:nvPr/>
        </p:nvSpPr>
        <p:spPr bwMode="auto">
          <a:xfrm>
            <a:off x="4571999" y="2713762"/>
            <a:ext cx="4408107" cy="232458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Which of these are legal strings?</a:t>
            </a:r>
          </a:p>
          <a:p>
            <a:pPr lvl="1" defTabSz="914400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##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abc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##</a:t>
            </a:r>
          </a:p>
          <a:p>
            <a:pPr lvl="1" defTabSz="914400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##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abc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##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abc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##</a:t>
            </a:r>
          </a:p>
          <a:p>
            <a:pPr lvl="1" defTabSz="914400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##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abc#abc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##</a:t>
            </a:r>
            <a:endParaRPr lang="en-US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265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Recognizing Tokens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REs specify or </a:t>
            </a:r>
            <a:r>
              <a:rPr lang="en-US" i="1" dirty="0">
                <a:latin typeface="Cambria" panose="02040503050406030204" pitchFamily="18" charset="0"/>
              </a:rPr>
              <a:t>generate</a:t>
            </a:r>
            <a:r>
              <a:rPr lang="en-US" dirty="0">
                <a:latin typeface="Cambria" panose="02040503050406030204" pitchFamily="18" charset="0"/>
              </a:rPr>
              <a:t> tokens.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We need to </a:t>
            </a:r>
            <a:r>
              <a:rPr lang="en-US" i="1" dirty="0">
                <a:latin typeface="Cambria" panose="02040503050406030204" pitchFamily="18" charset="0"/>
              </a:rPr>
              <a:t>recognize</a:t>
            </a:r>
            <a:r>
              <a:rPr lang="en-US" dirty="0">
                <a:latin typeface="Cambria" panose="02040503050406030204" pitchFamily="18" charset="0"/>
              </a:rPr>
              <a:t> tokens.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A </a:t>
            </a:r>
            <a:r>
              <a:rPr lang="en-US" u="sng" dirty="0">
                <a:latin typeface="Cambria" panose="02040503050406030204" pitchFamily="18" charset="0"/>
              </a:rPr>
              <a:t>Deterministic Finite Automaton</a:t>
            </a:r>
            <a:r>
              <a:rPr lang="en-US" dirty="0">
                <a:latin typeface="Cambria" panose="02040503050406030204" pitchFamily="18" charset="0"/>
              </a:rPr>
              <a:t> (DFA|DFSM) is used to recognize the language that can be generated by a given RE.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We call this part of compilation </a:t>
            </a:r>
            <a:r>
              <a:rPr lang="en-US" b="1" dirty="0">
                <a:latin typeface="Cambria" panose="02040503050406030204" pitchFamily="18" charset="0"/>
              </a:rPr>
              <a:t>Lexical Analysis</a:t>
            </a:r>
            <a:r>
              <a:rPr lang="en-US" dirty="0">
                <a:latin typeface="Cambria" panose="02040503050406030204" pitchFamily="18" charset="0"/>
              </a:rPr>
              <a:t>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The interpreter | compiler component that performs lexical analysis is called a </a:t>
            </a:r>
            <a:r>
              <a:rPr lang="en-US" i="1" dirty="0">
                <a:latin typeface="Cambria" panose="02040503050406030204" pitchFamily="18" charset="0"/>
              </a:rPr>
              <a:t>Scanner</a:t>
            </a:r>
            <a:r>
              <a:rPr lang="en-US" dirty="0">
                <a:latin typeface="Cambria" panose="02040503050406030204" pitchFamily="18" charset="0"/>
              </a:rPr>
              <a:t> or </a:t>
            </a:r>
            <a:r>
              <a:rPr lang="en-US" i="1" dirty="0" err="1">
                <a:latin typeface="Cambria" panose="02040503050406030204" pitchFamily="18" charset="0"/>
              </a:rPr>
              <a:t>Lexer</a:t>
            </a:r>
            <a:r>
              <a:rPr lang="en-US" dirty="0">
                <a:latin typeface="Cambria" panose="020405030504060302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942866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Scanners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Responsible for tokenizing source as specified by RE.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Also: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Removing comments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[often] dealing with pragmas [significant comments]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Saving text of identifiers, numbers, strings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Saving source locations [file, line, column] for error message</a:t>
            </a:r>
          </a:p>
        </p:txBody>
      </p:sp>
    </p:spTree>
    <p:extLst>
      <p:ext uri="{BB962C8B-B14F-4D97-AF65-F5344CB8AC3E}">
        <p14:creationId xmlns:p14="http://schemas.microsoft.com/office/powerpoint/2010/main" val="2467644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Overview of Language Translation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Lexical Analysis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Parsing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Static Semantic Analysis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Code Generation</a:t>
            </a:r>
          </a:p>
        </p:txBody>
      </p:sp>
    </p:spTree>
    <p:extLst>
      <p:ext uri="{BB962C8B-B14F-4D97-AF65-F5344CB8AC3E}">
        <p14:creationId xmlns:p14="http://schemas.microsoft.com/office/powerpoint/2010/main" val="3923073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Building Scanners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Ad-hoc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Semi-mechanical pure DFA [usually realized as nested case statements]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Table-driven DFA</a:t>
            </a:r>
          </a:p>
        </p:txBody>
      </p:sp>
    </p:spTree>
    <p:extLst>
      <p:ext uri="{BB962C8B-B14F-4D97-AF65-F5344CB8AC3E}">
        <p14:creationId xmlns:p14="http://schemas.microsoft.com/office/powerpoint/2010/main" val="546856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Building Scanners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</a:rPr>
              <a:t>Ad-hoc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Semi-mechanical pure DFA [usually realized as nested case statements]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Table-driven DFA</a:t>
            </a:r>
          </a:p>
        </p:txBody>
      </p:sp>
      <p:sp>
        <p:nvSpPr>
          <p:cNvPr id="4" name="Wave 3">
            <a:extLst>
              <a:ext uri="{FF2B5EF4-FFF2-40B4-BE49-F238E27FC236}">
                <a16:creationId xmlns:a16="http://schemas.microsoft.com/office/drawing/2014/main" id="{E7D61EBA-5785-9142-A5A3-0CF32BCC56F3}"/>
              </a:ext>
            </a:extLst>
          </p:cNvPr>
          <p:cNvSpPr/>
          <p:nvPr/>
        </p:nvSpPr>
        <p:spPr>
          <a:xfrm>
            <a:off x="1677680" y="2714083"/>
            <a:ext cx="5590727" cy="2177957"/>
          </a:xfrm>
          <a:prstGeom prst="wav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accent3"/>
                </a:solidFill>
              </a:rPr>
              <a:t>Ad-hoc</a:t>
            </a:r>
            <a:r>
              <a:rPr lang="en-US" dirty="0">
                <a:solidFill>
                  <a:schemeClr val="tx1"/>
                </a:solidFill>
              </a:rPr>
              <a:t> generally yields the fastest, most compact code by performing lots of special purpose operations, though good automatically-generated scanners come close</a:t>
            </a:r>
          </a:p>
        </p:txBody>
      </p:sp>
    </p:spTree>
    <p:extLst>
      <p:ext uri="{BB962C8B-B14F-4D97-AF65-F5344CB8AC3E}">
        <p14:creationId xmlns:p14="http://schemas.microsoft.com/office/powerpoint/2010/main" val="14197347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7360" y="466831"/>
            <a:ext cx="661135" cy="4512842"/>
          </a:xfrm>
        </p:spPr>
        <p:txBody>
          <a:bodyPr vert="wordArtVert" lIns="0" tIns="0" rIns="0" bIns="0"/>
          <a:lstStyle/>
          <a:p>
            <a:pPr algn="ctr"/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SCANNING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807928" y="4200414"/>
            <a:ext cx="6942028" cy="837009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</a:rPr>
              <a:t>Given a sequence of characters, scan input from left to right, </a:t>
            </a:r>
            <a:r>
              <a:rPr lang="en-US" i="1" dirty="0">
                <a:solidFill>
                  <a:schemeClr val="accent3"/>
                </a:solidFill>
                <a:latin typeface="Cambria" panose="02040503050406030204" pitchFamily="18" charset="0"/>
              </a:rPr>
              <a:t>extending a token as long as possible</a:t>
            </a:r>
            <a:r>
              <a:rPr lang="en-US" dirty="0">
                <a:latin typeface="Cambria" panose="02040503050406030204" pitchFamily="18" charset="0"/>
              </a:rPr>
              <a:t>.</a:t>
            </a:r>
            <a:endParaRPr lang="en-US" u="sng" dirty="0">
              <a:latin typeface="Cambria" panose="02040503050406030204" pitchFamily="18" charset="0"/>
            </a:endParaRPr>
          </a:p>
        </p:txBody>
      </p:sp>
      <p:sp>
        <p:nvSpPr>
          <p:cNvPr id="4" name="Horizontal Scroll 3">
            <a:extLst>
              <a:ext uri="{FF2B5EF4-FFF2-40B4-BE49-F238E27FC236}">
                <a16:creationId xmlns:a16="http://schemas.microsoft.com/office/drawing/2014/main" id="{FA5D6912-CF3B-A843-9B6B-5360BF28AD14}"/>
              </a:ext>
            </a:extLst>
          </p:cNvPr>
          <p:cNvSpPr/>
          <p:nvPr/>
        </p:nvSpPr>
        <p:spPr>
          <a:xfrm>
            <a:off x="129956" y="0"/>
            <a:ext cx="7620000" cy="4674869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0" bIns="0" rtlCol="0" anchor="ctr"/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&lt;token &gt; ::= &lt;identifier&gt; | &lt;num list&gt; | &lt;op&gt;</a:t>
            </a:r>
            <a:endParaRPr lang="en-US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&lt;num lit&gt;       ::= &lt;nonzero digit&gt; &lt;digit&gt;*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&lt;digit&gt;         ::=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&lt;nonzero digit&gt;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&lt;nonzero digit&gt; ::=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&lt;identifier&gt; ::= &lt;identifier start&gt; &lt;identifier start&gt;*</a:t>
            </a:r>
            <a:endParaRPr lang="en-US" sz="1600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start&gt; ::=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sz="16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part&gt;  ::= &lt;identifier start&gt; | &lt;digit&gt;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&lt;op&gt; ::=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73000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Scanning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abc0def12g</a:t>
            </a:r>
          </a:p>
          <a:p>
            <a:pPr lvl="1">
              <a:spcBef>
                <a:spcPts val="200"/>
              </a:spcBef>
              <a:buFont typeface="Lucida Grande" panose="020B0600040502020204" pitchFamily="34" charset="0"/>
              <a:buChar char="↳"/>
            </a:pPr>
            <a:r>
              <a:rPr lang="en-US" dirty="0">
                <a:latin typeface="Cambria" panose="02040503050406030204" pitchFamily="18" charset="0"/>
              </a:rPr>
              <a:t>a single token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abc+45d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a=d</a:t>
            </a:r>
            <a:endParaRPr lang="en-US" dirty="0">
              <a:latin typeface="Cambria" panose="02040503050406030204" pitchFamily="18" charset="0"/>
              <a:cs typeface="Consolas" panose="020B0609020204030204" pitchFamily="49" charset="0"/>
            </a:endParaRPr>
          </a:p>
          <a:p>
            <a:pPr>
              <a:spcBef>
                <a:spcPts val="8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01</a:t>
            </a:r>
          </a:p>
        </p:txBody>
      </p:sp>
      <p:sp>
        <p:nvSpPr>
          <p:cNvPr id="6" name="Vertical Scroll 5">
            <a:extLst>
              <a:ext uri="{FF2B5EF4-FFF2-40B4-BE49-F238E27FC236}">
                <a16:creationId xmlns:a16="http://schemas.microsoft.com/office/drawing/2014/main" id="{6049AFA1-2BF0-B146-8200-833FD16ACF12}"/>
              </a:ext>
            </a:extLst>
          </p:cNvPr>
          <p:cNvSpPr/>
          <p:nvPr/>
        </p:nvSpPr>
        <p:spPr>
          <a:xfrm>
            <a:off x="2720051" y="63931"/>
            <a:ext cx="6551271" cy="2595317"/>
          </a:xfrm>
          <a:prstGeom prst="vertic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bIns="0" rtlCol="0" anchor="ctr"/>
          <a:lstStyle/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&lt;token&gt; ::= &lt;identifier&gt; | &lt;num list&gt; | &lt;op&gt;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&lt;num lit&gt; ::= &lt;nonzero digit&gt; &lt;digit&gt;*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&lt;digit&gt;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&lt;nonzero digit&gt;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&lt;nonzero digit&gt;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endParaRPr lang="en-US" sz="14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&lt;identifier&gt; ::= &lt;identifier start&gt; &lt;identifier start&gt;*</a:t>
            </a:r>
            <a:endParaRPr lang="en-US" sz="1400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start&gt;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part&gt; ::= &lt;identifier start&gt; | &lt;digit&gt;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&lt;op&gt;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2114683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Scanning</a:t>
            </a:r>
            <a:endParaRPr lang="en-US" dirty="0">
              <a:solidFill>
                <a:schemeClr val="accent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</p:spPr>
            <p:txBody>
              <a:bodyPr/>
              <a:lstStyle/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abc0def12g</a:t>
                </a: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abc+45d</a:t>
                </a: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onsolas" panose="020B0609020204030204" pitchFamily="49" charset="0"/>
                      </a:rPr>
                      <m:t>→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 4 tokens</a:t>
                </a:r>
              </a:p>
              <a:p>
                <a:pPr lvl="1">
                  <a:spcBef>
                    <a:spcPts val="200"/>
                  </a:spcBef>
                  <a:buFont typeface="Lucida Grande" panose="020B0600040502020204" pitchFamily="34" charset="0"/>
                  <a:buChar char="↳"/>
                </a:pP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identifier:  </a:t>
                </a:r>
                <a:r>
                  <a:rPr lang="en-US" dirty="0" err="1">
                    <a:latin typeface="Consolas" panose="020B0609020204030204" pitchFamily="49" charset="0"/>
                    <a:cs typeface="Consolas" panose="020B0609020204030204" pitchFamily="49" charset="0"/>
                  </a:rPr>
                  <a:t>abc</a:t>
                </a:r>
                <a:endParaRPr lang="en-US" dirty="0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lvl="1">
                  <a:spcBef>
                    <a:spcPts val="200"/>
                  </a:spcBef>
                  <a:buFont typeface="Lucida Grande" panose="020B0600040502020204" pitchFamily="34" charset="0"/>
                  <a:buChar char="↳"/>
                </a:pP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op:  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+</a:t>
                </a:r>
                <a:endParaRPr lang="en-US" dirty="0">
                  <a:latin typeface="Cambria" panose="02040503050406030204" pitchFamily="18" charset="0"/>
                  <a:cs typeface="Consolas" panose="020B0609020204030204" pitchFamily="49" charset="0"/>
                </a:endParaRPr>
              </a:p>
              <a:p>
                <a:pPr lvl="1">
                  <a:spcBef>
                    <a:spcPts val="200"/>
                  </a:spcBef>
                  <a:buFont typeface="Lucida Grande" panose="020B0600040502020204" pitchFamily="34" charset="0"/>
                  <a:buChar char="↳"/>
                </a:pP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num lit:  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45</a:t>
                </a:r>
                <a:endParaRPr lang="en-US" dirty="0">
                  <a:latin typeface="Cambria" panose="02040503050406030204" pitchFamily="18" charset="0"/>
                  <a:cs typeface="Consolas" panose="020B0609020204030204" pitchFamily="49" charset="0"/>
                </a:endParaRPr>
              </a:p>
              <a:p>
                <a:pPr lvl="1">
                  <a:spcBef>
                    <a:spcPts val="200"/>
                  </a:spcBef>
                  <a:buFont typeface="Lucida Grande" panose="020B0600040502020204" pitchFamily="34" charset="0"/>
                  <a:buChar char="↳"/>
                </a:pP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identifier:  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d</a:t>
                </a: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a=d</a:t>
                </a: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01</a:t>
                </a:r>
                <a:r>
                  <a:rPr lang="en-US" dirty="0">
                    <a:ea typeface="Cambria Math" panose="02040503050406030204" pitchFamily="18" charset="0"/>
                    <a:cs typeface="Consolas" panose="020B0609020204030204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onsolas" panose="020B0609020204030204" pitchFamily="49" charset="0"/>
                      </a:rPr>
                      <m:t>→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 2 tokens</a:t>
                </a:r>
                <a:endParaRPr lang="en-US" dirty="0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  <a:blipFill>
                <a:blip r:embed="rId2"/>
                <a:stretch>
                  <a:fillRect l="-149" t="-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Vertical Scroll 8">
            <a:extLst>
              <a:ext uri="{FF2B5EF4-FFF2-40B4-BE49-F238E27FC236}">
                <a16:creationId xmlns:a16="http://schemas.microsoft.com/office/drawing/2014/main" id="{32DCAAE3-0E8B-044B-A834-5CA745A2F2D1}"/>
              </a:ext>
            </a:extLst>
          </p:cNvPr>
          <p:cNvSpPr/>
          <p:nvPr/>
        </p:nvSpPr>
        <p:spPr>
          <a:xfrm>
            <a:off x="2720051" y="63931"/>
            <a:ext cx="6551271" cy="2595317"/>
          </a:xfrm>
          <a:prstGeom prst="vertic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bIns="0" rtlCol="0" anchor="ctr"/>
          <a:lstStyle/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&lt;token&gt; ::= &lt;identifier&gt; | &lt;num list&gt; | &lt;op&gt;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&lt;num lit&gt; ::= &lt;nonzero digit&gt; &lt;digit&gt;*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&lt;digit&gt;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&lt;nonzero digit&gt;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&lt;nonzero digit&gt;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endParaRPr lang="en-US" sz="14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&lt;identifier&gt; ::= &lt;identifier start&gt; &lt;identifier start&gt;*</a:t>
            </a:r>
            <a:endParaRPr lang="en-US" sz="1400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start&gt;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part&gt; ::= &lt;identifier start&gt; | &lt;digit&gt;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&lt;op&gt;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42860931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Scanning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abc0def12g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abc+45d</a:t>
            </a:r>
            <a:endParaRPr lang="en-US" dirty="0">
              <a:latin typeface="Cambria" panose="02040503050406030204" pitchFamily="18" charset="0"/>
              <a:cs typeface="Consolas" panose="020B0609020204030204" pitchFamily="49" charset="0"/>
            </a:endParaRPr>
          </a:p>
          <a:p>
            <a:pPr>
              <a:spcBef>
                <a:spcPts val="8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a=d</a:t>
            </a:r>
          </a:p>
          <a:p>
            <a:pPr lvl="1">
              <a:spcBef>
                <a:spcPts val="200"/>
              </a:spcBef>
              <a:buFont typeface="Lucida Grande" panose="020B0600040502020204" pitchFamily="34" charset="0"/>
              <a:buChar char="↳"/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identifier: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</a:p>
          <a:p>
            <a:pPr lvl="1">
              <a:spcBef>
                <a:spcPts val="200"/>
              </a:spcBef>
              <a:buFont typeface="Lucida Grande" panose="020B0600040502020204" pitchFamily="34" charset="0"/>
              <a:buChar char="↳"/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Followed by an illegal token [single equal is invalid]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01</a:t>
            </a:r>
          </a:p>
        </p:txBody>
      </p:sp>
      <p:sp>
        <p:nvSpPr>
          <p:cNvPr id="7" name="Vertical Scroll 6">
            <a:extLst>
              <a:ext uri="{FF2B5EF4-FFF2-40B4-BE49-F238E27FC236}">
                <a16:creationId xmlns:a16="http://schemas.microsoft.com/office/drawing/2014/main" id="{FBF4E453-0F1D-7948-BF93-52431089DA45}"/>
              </a:ext>
            </a:extLst>
          </p:cNvPr>
          <p:cNvSpPr/>
          <p:nvPr/>
        </p:nvSpPr>
        <p:spPr>
          <a:xfrm>
            <a:off x="2720051" y="63931"/>
            <a:ext cx="6551271" cy="2595317"/>
          </a:xfrm>
          <a:prstGeom prst="vertic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bIns="0" rtlCol="0" anchor="ctr"/>
          <a:lstStyle/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&lt;token&gt; ::= &lt;identifier&gt; | &lt;num list&gt; | &lt;op&gt;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&lt;num lit&gt; ::= &lt;nonzero digit&gt; &lt;digit&gt;*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&lt;digit&gt;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&lt;nonzero digit&gt;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&lt;nonzero digit&gt;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endParaRPr lang="en-US" sz="14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&lt;identifier&gt; ::= &lt;identifier start&gt; &lt;identifier start&gt;*</a:t>
            </a:r>
            <a:endParaRPr lang="en-US" sz="1400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start&gt;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part&gt; ::= &lt;identifier start&gt; | &lt;digit&gt;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&lt;op&gt;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6869181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Scanning</a:t>
            </a:r>
            <a:endParaRPr lang="en-US" dirty="0">
              <a:solidFill>
                <a:schemeClr val="accent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</p:spPr>
            <p:txBody>
              <a:bodyPr/>
              <a:lstStyle/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abc0def12g</a:t>
                </a: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abc+45d</a:t>
                </a:r>
                <a:endParaRPr lang="en-US" dirty="0">
                  <a:latin typeface="Cambria" panose="02040503050406030204" pitchFamily="18" charset="0"/>
                  <a:cs typeface="Consolas" panose="020B0609020204030204" pitchFamily="49" charset="0"/>
                </a:endParaRP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a=d</a:t>
                </a: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01</a:t>
                </a:r>
                <a:r>
                  <a:rPr lang="en-US" dirty="0">
                    <a:ea typeface="Cambria Math" panose="02040503050406030204" pitchFamily="18" charset="0"/>
                    <a:cs typeface="Consolas" panose="020B0609020204030204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onsolas" panose="020B0609020204030204" pitchFamily="49" charset="0"/>
                      </a:rPr>
                      <m:t>→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 2 tokens</a:t>
                </a:r>
                <a:endParaRPr lang="en-US" dirty="0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lvl="1">
                  <a:spcBef>
                    <a:spcPts val="200"/>
                  </a:spcBef>
                  <a:buFont typeface="Lucida Grande" panose="020B0600040502020204" pitchFamily="34" charset="0"/>
                  <a:buChar char="↳"/>
                </a:pP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num lit:  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  <a:p>
                <a:pPr lvl="1">
                  <a:spcBef>
                    <a:spcPts val="200"/>
                  </a:spcBef>
                  <a:buFont typeface="Lucida Grande" panose="020B0600040502020204" pitchFamily="34" charset="0"/>
                  <a:buChar char="↳"/>
                </a:pPr>
                <a:r>
                  <a:rPr lang="en-US" dirty="0">
                    <a:latin typeface="Cambria" panose="02040503050406030204" pitchFamily="18" charset="0"/>
                    <a:cs typeface="Consolas" panose="020B0609020204030204" pitchFamily="49" charset="0"/>
                  </a:rPr>
                  <a:t>num lit:  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1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  <a:blipFill>
                <a:blip r:embed="rId2"/>
                <a:stretch>
                  <a:fillRect l="-149" t="-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Vertical Scroll 4">
            <a:extLst>
              <a:ext uri="{FF2B5EF4-FFF2-40B4-BE49-F238E27FC236}">
                <a16:creationId xmlns:a16="http://schemas.microsoft.com/office/drawing/2014/main" id="{5E0E71AE-BD37-EB41-BAAF-68B755DEB1DE}"/>
              </a:ext>
            </a:extLst>
          </p:cNvPr>
          <p:cNvSpPr/>
          <p:nvPr/>
        </p:nvSpPr>
        <p:spPr>
          <a:xfrm>
            <a:off x="2720051" y="63931"/>
            <a:ext cx="6551271" cy="2595317"/>
          </a:xfrm>
          <a:prstGeom prst="vertic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bIns="0" rtlCol="0" anchor="ctr"/>
          <a:lstStyle/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&lt;token&gt; ::= &lt;identifier&gt; | &lt;num list&gt; | &lt;op&gt;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&lt;num lit&gt; ::= &lt;nonzero digit&gt; &lt;digit&gt;*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&lt;digit&gt;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&lt;nonzero digit&gt;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&lt;nonzero digit&gt;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endParaRPr lang="en-US" sz="14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&lt;identifier&gt; ::= &lt;identifier start&gt; &lt;identifier start&gt;*</a:t>
            </a:r>
            <a:endParaRPr lang="en-US" sz="1400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start&gt;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lang="en-US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&lt;identifier part&gt; ::= &lt;identifier start&gt; | &lt;digit&gt;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&lt;op&gt; ::=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403991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Implementing Ad-hoc [hand-written] Scanner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Look at characters, one at time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If there is a one-character token, {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}, announce that token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If it is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 we look at the next character: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spcBef>
                <a:spcPts val="200"/>
              </a:spcBef>
              <a:buFont typeface="Lucida Grande" panose="020B0600040502020204" pitchFamily="34" charset="0"/>
              <a:buChar char="↳"/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If the next character is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, announce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</a:p>
          <a:p>
            <a:pPr lvl="1">
              <a:spcBef>
                <a:spcPts val="200"/>
              </a:spcBef>
              <a:buFont typeface="Lucida Grande" panose="020B0600040502020204" pitchFamily="34" charset="0"/>
              <a:buChar char="↳"/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Otherwise announce an error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If the character is a non-zero digit, continue reading until a non-digit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If the character is a letter, $, _, keeping reading until the next character is not a letter, digit, $, or _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... and so on.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3471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3">
            <a:extLst>
              <a:ext uri="{FF2B5EF4-FFF2-40B4-BE49-F238E27FC236}">
                <a16:creationId xmlns:a16="http://schemas.microsoft.com/office/drawing/2014/main" id="{873F048F-345E-034F-BA92-74F32B18D6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6380" y="1390650"/>
            <a:ext cx="762000" cy="762000"/>
          </a:xfrm>
          <a:prstGeom prst="ellipse">
            <a:avLst/>
          </a:prstGeom>
          <a:solidFill>
            <a:schemeClr val="accent1"/>
          </a:solidFill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F14FCD6B-8E96-844C-B0E9-795240A6F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8980" y="36004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0315CB44-0E03-0A46-8F17-E1E313078F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780" y="30670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Oval 6">
            <a:extLst>
              <a:ext uri="{FF2B5EF4-FFF2-40B4-BE49-F238E27FC236}">
                <a16:creationId xmlns:a16="http://schemas.microsoft.com/office/drawing/2014/main" id="{549131C6-7889-7649-A9CA-A71A4A1894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9780" y="36766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6C3BDC03-0082-ED4E-AA2D-F471C70AF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6780" y="3524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Oval 8">
            <a:extLst>
              <a:ext uri="{FF2B5EF4-FFF2-40B4-BE49-F238E27FC236}">
                <a16:creationId xmlns:a16="http://schemas.microsoft.com/office/drawing/2014/main" id="{850832AA-C117-4845-BA26-E0047E9DE2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3580" y="2762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Oval 9">
            <a:extLst>
              <a:ext uri="{FF2B5EF4-FFF2-40B4-BE49-F238E27FC236}">
                <a16:creationId xmlns:a16="http://schemas.microsoft.com/office/drawing/2014/main" id="{0E0F8B25-C0AA-0E4F-94F7-0F6F5C199D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3180" y="1619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Oval 10">
            <a:extLst>
              <a:ext uri="{FF2B5EF4-FFF2-40B4-BE49-F238E27FC236}">
                <a16:creationId xmlns:a16="http://schemas.microsoft.com/office/drawing/2014/main" id="{BF06CEDD-DA38-574A-9D34-B669F75F44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1780" y="2305050"/>
            <a:ext cx="762000" cy="762000"/>
          </a:xfrm>
          <a:prstGeom prst="ellipse">
            <a:avLst/>
          </a:prstGeom>
          <a:solidFill>
            <a:schemeClr val="accent1"/>
          </a:solidFill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11">
            <a:extLst>
              <a:ext uri="{FF2B5EF4-FFF2-40B4-BE49-F238E27FC236}">
                <a16:creationId xmlns:a16="http://schemas.microsoft.com/office/drawing/2014/main" id="{2BF109CC-AD2E-094F-BD0A-46AABF486B8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363980" y="2152650"/>
            <a:ext cx="3810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5" name="Line 12">
            <a:extLst>
              <a:ext uri="{FF2B5EF4-FFF2-40B4-BE49-F238E27FC236}">
                <a16:creationId xmlns:a16="http://schemas.microsoft.com/office/drawing/2014/main" id="{92B58E1A-106F-714D-9F74-2968029EA038}"/>
              </a:ext>
            </a:extLst>
          </p:cNvPr>
          <p:cNvSpPr>
            <a:spLocks noChangeShapeType="1"/>
          </p:cNvSpPr>
          <p:nvPr/>
        </p:nvSpPr>
        <p:spPr bwMode="auto">
          <a:xfrm>
            <a:off x="2049780" y="2152650"/>
            <a:ext cx="3048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31681771-D4A5-4949-85BF-BF832DE250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8380" y="1924050"/>
            <a:ext cx="6096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7" name="Line 14">
            <a:extLst>
              <a:ext uri="{FF2B5EF4-FFF2-40B4-BE49-F238E27FC236}">
                <a16:creationId xmlns:a16="http://schemas.microsoft.com/office/drawing/2014/main" id="{9C5BC2A1-5819-6940-B9F0-A2D810225278}"/>
              </a:ext>
            </a:extLst>
          </p:cNvPr>
          <p:cNvSpPr>
            <a:spLocks noChangeShapeType="1"/>
          </p:cNvSpPr>
          <p:nvPr/>
        </p:nvSpPr>
        <p:spPr bwMode="auto">
          <a:xfrm>
            <a:off x="3345180" y="3067050"/>
            <a:ext cx="152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" name="Freeform 15">
            <a:extLst>
              <a:ext uri="{FF2B5EF4-FFF2-40B4-BE49-F238E27FC236}">
                <a16:creationId xmlns:a16="http://schemas.microsoft.com/office/drawing/2014/main" id="{DD48568C-CEDA-9A4C-BBD1-9E4016167F64}"/>
              </a:ext>
            </a:extLst>
          </p:cNvPr>
          <p:cNvSpPr>
            <a:spLocks/>
          </p:cNvSpPr>
          <p:nvPr/>
        </p:nvSpPr>
        <p:spPr bwMode="auto">
          <a:xfrm>
            <a:off x="2202180" y="1619250"/>
            <a:ext cx="3048000" cy="1905000"/>
          </a:xfrm>
          <a:custGeom>
            <a:avLst/>
            <a:gdLst>
              <a:gd name="T0" fmla="*/ 0 w 1920"/>
              <a:gd name="T1" fmla="*/ 0 h 1200"/>
              <a:gd name="T2" fmla="*/ 2147483647 w 1920"/>
              <a:gd name="T3" fmla="*/ 2147483647 h 1200"/>
              <a:gd name="T4" fmla="*/ 2147483647 w 1920"/>
              <a:gd name="T5" fmla="*/ 2147483647 h 1200"/>
              <a:gd name="T6" fmla="*/ 0 60000 65536"/>
              <a:gd name="T7" fmla="*/ 0 60000 65536"/>
              <a:gd name="T8" fmla="*/ 0 60000 65536"/>
              <a:gd name="T9" fmla="*/ 0 w 1920"/>
              <a:gd name="T10" fmla="*/ 0 h 1200"/>
              <a:gd name="T11" fmla="*/ 1920 w 1920"/>
              <a:gd name="T12" fmla="*/ 1200 h 12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20" h="1200">
                <a:moveTo>
                  <a:pt x="0" y="0"/>
                </a:moveTo>
                <a:cubicBezTo>
                  <a:pt x="560" y="20"/>
                  <a:pt x="1120" y="40"/>
                  <a:pt x="1440" y="240"/>
                </a:cubicBezTo>
                <a:cubicBezTo>
                  <a:pt x="1760" y="440"/>
                  <a:pt x="1840" y="1040"/>
                  <a:pt x="1920" y="120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C7B196D8-7BF1-3840-BBE2-B97819DF7384}"/>
              </a:ext>
            </a:extLst>
          </p:cNvPr>
          <p:cNvSpPr>
            <a:spLocks/>
          </p:cNvSpPr>
          <p:nvPr/>
        </p:nvSpPr>
        <p:spPr bwMode="auto">
          <a:xfrm>
            <a:off x="525780" y="3829050"/>
            <a:ext cx="1193800" cy="1003300"/>
          </a:xfrm>
          <a:custGeom>
            <a:avLst/>
            <a:gdLst>
              <a:gd name="T0" fmla="*/ 2147483647 w 752"/>
              <a:gd name="T1" fmla="*/ 0 h 632"/>
              <a:gd name="T2" fmla="*/ 2147483647 w 752"/>
              <a:gd name="T3" fmla="*/ 2147483647 h 632"/>
              <a:gd name="T4" fmla="*/ 2147483647 w 752"/>
              <a:gd name="T5" fmla="*/ 2147483647 h 632"/>
              <a:gd name="T6" fmla="*/ 2147483647 w 752"/>
              <a:gd name="T7" fmla="*/ 0 h 632"/>
              <a:gd name="T8" fmla="*/ 0 60000 65536"/>
              <a:gd name="T9" fmla="*/ 0 60000 65536"/>
              <a:gd name="T10" fmla="*/ 0 60000 65536"/>
              <a:gd name="T11" fmla="*/ 0 60000 65536"/>
              <a:gd name="T12" fmla="*/ 0 w 752"/>
              <a:gd name="T13" fmla="*/ 0 h 632"/>
              <a:gd name="T14" fmla="*/ 752 w 752"/>
              <a:gd name="T15" fmla="*/ 632 h 63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2" h="632">
                <a:moveTo>
                  <a:pt x="384" y="0"/>
                </a:moveTo>
                <a:cubicBezTo>
                  <a:pt x="192" y="120"/>
                  <a:pt x="0" y="240"/>
                  <a:pt x="48" y="336"/>
                </a:cubicBezTo>
                <a:cubicBezTo>
                  <a:pt x="96" y="432"/>
                  <a:pt x="592" y="632"/>
                  <a:pt x="672" y="576"/>
                </a:cubicBezTo>
                <a:cubicBezTo>
                  <a:pt x="752" y="520"/>
                  <a:pt x="552" y="96"/>
                  <a:pt x="528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366C9241-0A85-2548-8CB8-09653F693F63}"/>
              </a:ext>
            </a:extLst>
          </p:cNvPr>
          <p:cNvSpPr>
            <a:spLocks/>
          </p:cNvSpPr>
          <p:nvPr/>
        </p:nvSpPr>
        <p:spPr bwMode="auto">
          <a:xfrm>
            <a:off x="2202180" y="1492250"/>
            <a:ext cx="3733800" cy="1270000"/>
          </a:xfrm>
          <a:custGeom>
            <a:avLst/>
            <a:gdLst>
              <a:gd name="T0" fmla="*/ 0 w 2352"/>
              <a:gd name="T1" fmla="*/ 2147483647 h 800"/>
              <a:gd name="T2" fmla="*/ 2147483647 w 2352"/>
              <a:gd name="T3" fmla="*/ 2147483647 h 800"/>
              <a:gd name="T4" fmla="*/ 2147483647 w 2352"/>
              <a:gd name="T5" fmla="*/ 2147483647 h 800"/>
              <a:gd name="T6" fmla="*/ 0 60000 65536"/>
              <a:gd name="T7" fmla="*/ 0 60000 65536"/>
              <a:gd name="T8" fmla="*/ 0 60000 65536"/>
              <a:gd name="T9" fmla="*/ 0 w 2352"/>
              <a:gd name="T10" fmla="*/ 0 h 800"/>
              <a:gd name="T11" fmla="*/ 2352 w 2352"/>
              <a:gd name="T12" fmla="*/ 800 h 8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352" h="800">
                <a:moveTo>
                  <a:pt x="0" y="32"/>
                </a:moveTo>
                <a:cubicBezTo>
                  <a:pt x="572" y="16"/>
                  <a:pt x="1144" y="0"/>
                  <a:pt x="1536" y="128"/>
                </a:cubicBezTo>
                <a:cubicBezTo>
                  <a:pt x="1928" y="256"/>
                  <a:pt x="2140" y="528"/>
                  <a:pt x="2352" y="80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Freeform 18">
            <a:extLst>
              <a:ext uri="{FF2B5EF4-FFF2-40B4-BE49-F238E27FC236}">
                <a16:creationId xmlns:a16="http://schemas.microsoft.com/office/drawing/2014/main" id="{07F44616-5A69-4046-A737-8F6F4B10A66C}"/>
              </a:ext>
            </a:extLst>
          </p:cNvPr>
          <p:cNvSpPr>
            <a:spLocks/>
          </p:cNvSpPr>
          <p:nvPr/>
        </p:nvSpPr>
        <p:spPr bwMode="auto">
          <a:xfrm>
            <a:off x="2125980" y="1047750"/>
            <a:ext cx="4343400" cy="647700"/>
          </a:xfrm>
          <a:custGeom>
            <a:avLst/>
            <a:gdLst>
              <a:gd name="T0" fmla="*/ 0 w 2736"/>
              <a:gd name="T1" fmla="*/ 2147483647 h 408"/>
              <a:gd name="T2" fmla="*/ 2147483647 w 2736"/>
              <a:gd name="T3" fmla="*/ 2147483647 h 408"/>
              <a:gd name="T4" fmla="*/ 2147483647 w 2736"/>
              <a:gd name="T5" fmla="*/ 2147483647 h 408"/>
              <a:gd name="T6" fmla="*/ 0 60000 65536"/>
              <a:gd name="T7" fmla="*/ 0 60000 65536"/>
              <a:gd name="T8" fmla="*/ 0 60000 65536"/>
              <a:gd name="T9" fmla="*/ 0 w 2736"/>
              <a:gd name="T10" fmla="*/ 0 h 408"/>
              <a:gd name="T11" fmla="*/ 2736 w 2736"/>
              <a:gd name="T12" fmla="*/ 408 h 40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736" h="408">
                <a:moveTo>
                  <a:pt x="0" y="264"/>
                </a:moveTo>
                <a:cubicBezTo>
                  <a:pt x="588" y="132"/>
                  <a:pt x="1176" y="0"/>
                  <a:pt x="1632" y="24"/>
                </a:cubicBezTo>
                <a:cubicBezTo>
                  <a:pt x="2088" y="48"/>
                  <a:pt x="2552" y="344"/>
                  <a:pt x="2736" y="408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2" name="Freeform 19">
            <a:extLst>
              <a:ext uri="{FF2B5EF4-FFF2-40B4-BE49-F238E27FC236}">
                <a16:creationId xmlns:a16="http://schemas.microsoft.com/office/drawing/2014/main" id="{A2DC570C-C7AC-894A-B2E3-09D698FCC4B9}"/>
              </a:ext>
            </a:extLst>
          </p:cNvPr>
          <p:cNvSpPr>
            <a:spLocks/>
          </p:cNvSpPr>
          <p:nvPr/>
        </p:nvSpPr>
        <p:spPr bwMode="auto">
          <a:xfrm>
            <a:off x="7002780" y="1682750"/>
            <a:ext cx="1028700" cy="1016000"/>
          </a:xfrm>
          <a:custGeom>
            <a:avLst/>
            <a:gdLst>
              <a:gd name="T0" fmla="*/ 2147483647 w 648"/>
              <a:gd name="T1" fmla="*/ 2147483647 h 640"/>
              <a:gd name="T2" fmla="*/ 2147483647 w 648"/>
              <a:gd name="T3" fmla="*/ 2147483647 h 640"/>
              <a:gd name="T4" fmla="*/ 2147483647 w 648"/>
              <a:gd name="T5" fmla="*/ 2147483647 h 640"/>
              <a:gd name="T6" fmla="*/ 0 w 648"/>
              <a:gd name="T7" fmla="*/ 2147483647 h 640"/>
              <a:gd name="T8" fmla="*/ 0 60000 65536"/>
              <a:gd name="T9" fmla="*/ 0 60000 65536"/>
              <a:gd name="T10" fmla="*/ 0 60000 65536"/>
              <a:gd name="T11" fmla="*/ 0 60000 65536"/>
              <a:gd name="T12" fmla="*/ 0 w 648"/>
              <a:gd name="T13" fmla="*/ 0 h 640"/>
              <a:gd name="T14" fmla="*/ 648 w 648"/>
              <a:gd name="T15" fmla="*/ 640 h 6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8" h="640">
                <a:moveTo>
                  <a:pt x="96" y="248"/>
                </a:moveTo>
                <a:cubicBezTo>
                  <a:pt x="224" y="124"/>
                  <a:pt x="352" y="0"/>
                  <a:pt x="432" y="56"/>
                </a:cubicBezTo>
                <a:cubicBezTo>
                  <a:pt x="512" y="112"/>
                  <a:pt x="648" y="528"/>
                  <a:pt x="576" y="584"/>
                </a:cubicBezTo>
                <a:cubicBezTo>
                  <a:pt x="504" y="640"/>
                  <a:pt x="96" y="424"/>
                  <a:pt x="0" y="392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Box 20">
            <a:extLst>
              <a:ext uri="{FF2B5EF4-FFF2-40B4-BE49-F238E27FC236}">
                <a16:creationId xmlns:a16="http://schemas.microsoft.com/office/drawing/2014/main" id="{8561695E-6971-1D48-ADB0-CD4F397BB2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6180" y="704850"/>
            <a:ext cx="14160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a..z,A..Z,$,_</a:t>
            </a:r>
          </a:p>
        </p:txBody>
      </p:sp>
      <p:sp>
        <p:nvSpPr>
          <p:cNvPr id="24" name="Text Box 21">
            <a:extLst>
              <a:ext uri="{FF2B5EF4-FFF2-40B4-BE49-F238E27FC236}">
                <a16:creationId xmlns:a16="http://schemas.microsoft.com/office/drawing/2014/main" id="{37014A4A-CD17-454B-AAAD-AEF129DFC1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5505" y="2646363"/>
            <a:ext cx="18605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a..z,A..Z,$,_,0..9</a:t>
            </a:r>
          </a:p>
        </p:txBody>
      </p:sp>
      <p:sp>
        <p:nvSpPr>
          <p:cNvPr id="25" name="Text Box 22">
            <a:extLst>
              <a:ext uri="{FF2B5EF4-FFF2-40B4-BE49-F238E27FC236}">
                <a16:creationId xmlns:a16="http://schemas.microsoft.com/office/drawing/2014/main" id="{CFB1FB98-63DE-5547-9D26-0D4D362345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4380" y="1314450"/>
            <a:ext cx="3175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+</a:t>
            </a:r>
          </a:p>
        </p:txBody>
      </p:sp>
      <p:sp>
        <p:nvSpPr>
          <p:cNvPr id="26" name="Text Box 23">
            <a:extLst>
              <a:ext uri="{FF2B5EF4-FFF2-40B4-BE49-F238E27FC236}">
                <a16:creationId xmlns:a16="http://schemas.microsoft.com/office/drawing/2014/main" id="{6230F2B8-0AA9-4647-B704-CE0DE1C562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6780" y="2000250"/>
            <a:ext cx="2730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*</a:t>
            </a:r>
          </a:p>
        </p:txBody>
      </p:sp>
      <p:sp>
        <p:nvSpPr>
          <p:cNvPr id="27" name="Text Box 24">
            <a:extLst>
              <a:ext uri="{FF2B5EF4-FFF2-40B4-BE49-F238E27FC236}">
                <a16:creationId xmlns:a16="http://schemas.microsoft.com/office/drawing/2014/main" id="{E85F358B-BF78-3941-817F-78F09D8B3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0780" y="1771650"/>
            <a:ext cx="3175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=</a:t>
            </a:r>
          </a:p>
        </p:txBody>
      </p:sp>
      <p:sp>
        <p:nvSpPr>
          <p:cNvPr id="28" name="Text Box 25">
            <a:extLst>
              <a:ext uri="{FF2B5EF4-FFF2-40B4-BE49-F238E27FC236}">
                <a16:creationId xmlns:a16="http://schemas.microsoft.com/office/drawing/2014/main" id="{9B1D1D0F-D827-244A-95BF-5F1BA6A9D8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4705" y="3130955"/>
            <a:ext cx="3175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29" name="Text Box 26">
            <a:extLst>
              <a:ext uri="{FF2B5EF4-FFF2-40B4-BE49-F238E27FC236}">
                <a16:creationId xmlns:a16="http://schemas.microsoft.com/office/drawing/2014/main" id="{41AB4D60-8B1B-B747-8538-0903D48200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6305" y="2493963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0</a:t>
            </a:r>
          </a:p>
        </p:txBody>
      </p:sp>
      <p:sp>
        <p:nvSpPr>
          <p:cNvPr id="31" name="Text Box 28">
            <a:extLst>
              <a:ext uri="{FF2B5EF4-FFF2-40B4-BE49-F238E27FC236}">
                <a16:creationId xmlns:a16="http://schemas.microsoft.com/office/drawing/2014/main" id="{DF4F3ADD-3D99-1243-A35F-CEAA00C333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4705" y="4703763"/>
            <a:ext cx="565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0..9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E3B2B768-4676-194C-8C63-B7BD6AFD9142}"/>
              </a:ext>
            </a:extLst>
          </p:cNvPr>
          <p:cNvSpPr txBox="1">
            <a:spLocks/>
          </p:cNvSpPr>
          <p:nvPr/>
        </p:nvSpPr>
        <p:spPr bwMode="auto">
          <a:xfrm>
            <a:off x="7425622" y="524581"/>
            <a:ext cx="1192597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0" kern="1200">
                <a:solidFill>
                  <a:schemeClr val="accent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9pPr>
          </a:lstStyle>
          <a:p>
            <a:pPr defTabSz="914400"/>
            <a:r>
              <a:rPr lang="en-US" sz="3200"/>
              <a:t>DFA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35" name="Text Box 27">
            <a:extLst>
              <a:ext uri="{FF2B5EF4-FFF2-40B4-BE49-F238E27FC236}">
                <a16:creationId xmlns:a16="http://schemas.microsoft.com/office/drawing/2014/main" id="{767C9C9F-26AF-084B-838A-9BBA1ECCEB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780" y="2492623"/>
            <a:ext cx="565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/>
              <a:t>1..9</a:t>
            </a:r>
          </a:p>
        </p:txBody>
      </p:sp>
    </p:spTree>
    <p:extLst>
      <p:ext uri="{BB962C8B-B14F-4D97-AF65-F5344CB8AC3E}">
        <p14:creationId xmlns:p14="http://schemas.microsoft.com/office/powerpoint/2010/main" val="25218566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3">
            <a:extLst>
              <a:ext uri="{FF2B5EF4-FFF2-40B4-BE49-F238E27FC236}">
                <a16:creationId xmlns:a16="http://schemas.microsoft.com/office/drawing/2014/main" id="{873F048F-345E-034F-BA92-74F32B18D6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6380" y="1390650"/>
            <a:ext cx="762000" cy="762000"/>
          </a:xfrm>
          <a:prstGeom prst="ellipse">
            <a:avLst/>
          </a:prstGeom>
          <a:solidFill>
            <a:schemeClr val="accent1"/>
          </a:solidFill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Start</a:t>
            </a: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F14FCD6B-8E96-844C-B0E9-795240A6F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8980" y="36004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Equal</a:t>
            </a:r>
          </a:p>
        </p:txBody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0315CB44-0E03-0A46-8F17-E1E313078F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780" y="30670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Digits</a:t>
            </a:r>
          </a:p>
        </p:txBody>
      </p:sp>
      <p:sp>
        <p:nvSpPr>
          <p:cNvPr id="9" name="Oval 6">
            <a:extLst>
              <a:ext uri="{FF2B5EF4-FFF2-40B4-BE49-F238E27FC236}">
                <a16:creationId xmlns:a16="http://schemas.microsoft.com/office/drawing/2014/main" id="{549131C6-7889-7649-A9CA-A71A4A1894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9780" y="36766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Zero</a:t>
            </a:r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6C3BDC03-0082-ED4E-AA2D-F471C70AF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6780" y="3524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11" name="Oval 8">
            <a:extLst>
              <a:ext uri="{FF2B5EF4-FFF2-40B4-BE49-F238E27FC236}">
                <a16:creationId xmlns:a16="http://schemas.microsoft.com/office/drawing/2014/main" id="{850832AA-C117-4845-BA26-E0047E9DE2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3580" y="2762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2" name="Oval 9">
            <a:extLst>
              <a:ext uri="{FF2B5EF4-FFF2-40B4-BE49-F238E27FC236}">
                <a16:creationId xmlns:a16="http://schemas.microsoft.com/office/drawing/2014/main" id="{0E0F8B25-C0AA-0E4F-94F7-0F6F5C199D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3180" y="1619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Ident</a:t>
            </a:r>
          </a:p>
        </p:txBody>
      </p:sp>
      <p:sp>
        <p:nvSpPr>
          <p:cNvPr id="13" name="Oval 10">
            <a:extLst>
              <a:ext uri="{FF2B5EF4-FFF2-40B4-BE49-F238E27FC236}">
                <a16:creationId xmlns:a16="http://schemas.microsoft.com/office/drawing/2014/main" id="{BF06CEDD-DA38-574A-9D34-B669F75F44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1780" y="2305050"/>
            <a:ext cx="762000" cy="762000"/>
          </a:xfrm>
          <a:prstGeom prst="ellipse">
            <a:avLst/>
          </a:prstGeom>
          <a:solidFill>
            <a:schemeClr val="accent1"/>
          </a:solidFill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Equal</a:t>
            </a:r>
          </a:p>
        </p:txBody>
      </p:sp>
      <p:sp>
        <p:nvSpPr>
          <p:cNvPr id="14" name="Line 11">
            <a:extLst>
              <a:ext uri="{FF2B5EF4-FFF2-40B4-BE49-F238E27FC236}">
                <a16:creationId xmlns:a16="http://schemas.microsoft.com/office/drawing/2014/main" id="{2BF109CC-AD2E-094F-BD0A-46AABF486B8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363980" y="2152650"/>
            <a:ext cx="3810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5" name="Line 12">
            <a:extLst>
              <a:ext uri="{FF2B5EF4-FFF2-40B4-BE49-F238E27FC236}">
                <a16:creationId xmlns:a16="http://schemas.microsoft.com/office/drawing/2014/main" id="{92B58E1A-106F-714D-9F74-2968029EA038}"/>
              </a:ext>
            </a:extLst>
          </p:cNvPr>
          <p:cNvSpPr>
            <a:spLocks noChangeShapeType="1"/>
          </p:cNvSpPr>
          <p:nvPr/>
        </p:nvSpPr>
        <p:spPr bwMode="auto">
          <a:xfrm>
            <a:off x="2049780" y="2152650"/>
            <a:ext cx="3048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31681771-D4A5-4949-85BF-BF832DE250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8380" y="1924050"/>
            <a:ext cx="6096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7" name="Line 14">
            <a:extLst>
              <a:ext uri="{FF2B5EF4-FFF2-40B4-BE49-F238E27FC236}">
                <a16:creationId xmlns:a16="http://schemas.microsoft.com/office/drawing/2014/main" id="{9C5BC2A1-5819-6940-B9F0-A2D810225278}"/>
              </a:ext>
            </a:extLst>
          </p:cNvPr>
          <p:cNvSpPr>
            <a:spLocks noChangeShapeType="1"/>
          </p:cNvSpPr>
          <p:nvPr/>
        </p:nvSpPr>
        <p:spPr bwMode="auto">
          <a:xfrm>
            <a:off x="3345180" y="3067050"/>
            <a:ext cx="152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" name="Freeform 15">
            <a:extLst>
              <a:ext uri="{FF2B5EF4-FFF2-40B4-BE49-F238E27FC236}">
                <a16:creationId xmlns:a16="http://schemas.microsoft.com/office/drawing/2014/main" id="{DD48568C-CEDA-9A4C-BBD1-9E4016167F64}"/>
              </a:ext>
            </a:extLst>
          </p:cNvPr>
          <p:cNvSpPr>
            <a:spLocks/>
          </p:cNvSpPr>
          <p:nvPr/>
        </p:nvSpPr>
        <p:spPr bwMode="auto">
          <a:xfrm>
            <a:off x="2202180" y="1619250"/>
            <a:ext cx="3048000" cy="1905000"/>
          </a:xfrm>
          <a:custGeom>
            <a:avLst/>
            <a:gdLst>
              <a:gd name="T0" fmla="*/ 0 w 1920"/>
              <a:gd name="T1" fmla="*/ 0 h 1200"/>
              <a:gd name="T2" fmla="*/ 2147483647 w 1920"/>
              <a:gd name="T3" fmla="*/ 2147483647 h 1200"/>
              <a:gd name="T4" fmla="*/ 2147483647 w 1920"/>
              <a:gd name="T5" fmla="*/ 2147483647 h 1200"/>
              <a:gd name="T6" fmla="*/ 0 60000 65536"/>
              <a:gd name="T7" fmla="*/ 0 60000 65536"/>
              <a:gd name="T8" fmla="*/ 0 60000 65536"/>
              <a:gd name="T9" fmla="*/ 0 w 1920"/>
              <a:gd name="T10" fmla="*/ 0 h 1200"/>
              <a:gd name="T11" fmla="*/ 1920 w 1920"/>
              <a:gd name="T12" fmla="*/ 1200 h 12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20" h="1200">
                <a:moveTo>
                  <a:pt x="0" y="0"/>
                </a:moveTo>
                <a:cubicBezTo>
                  <a:pt x="560" y="20"/>
                  <a:pt x="1120" y="40"/>
                  <a:pt x="1440" y="240"/>
                </a:cubicBezTo>
                <a:cubicBezTo>
                  <a:pt x="1760" y="440"/>
                  <a:pt x="1840" y="1040"/>
                  <a:pt x="1920" y="120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C7B196D8-7BF1-3840-BBE2-B97819DF7384}"/>
              </a:ext>
            </a:extLst>
          </p:cNvPr>
          <p:cNvSpPr>
            <a:spLocks/>
          </p:cNvSpPr>
          <p:nvPr/>
        </p:nvSpPr>
        <p:spPr bwMode="auto">
          <a:xfrm>
            <a:off x="525780" y="3829050"/>
            <a:ext cx="1193800" cy="1003300"/>
          </a:xfrm>
          <a:custGeom>
            <a:avLst/>
            <a:gdLst>
              <a:gd name="T0" fmla="*/ 2147483647 w 752"/>
              <a:gd name="T1" fmla="*/ 0 h 632"/>
              <a:gd name="T2" fmla="*/ 2147483647 w 752"/>
              <a:gd name="T3" fmla="*/ 2147483647 h 632"/>
              <a:gd name="T4" fmla="*/ 2147483647 w 752"/>
              <a:gd name="T5" fmla="*/ 2147483647 h 632"/>
              <a:gd name="T6" fmla="*/ 2147483647 w 752"/>
              <a:gd name="T7" fmla="*/ 0 h 632"/>
              <a:gd name="T8" fmla="*/ 0 60000 65536"/>
              <a:gd name="T9" fmla="*/ 0 60000 65536"/>
              <a:gd name="T10" fmla="*/ 0 60000 65536"/>
              <a:gd name="T11" fmla="*/ 0 60000 65536"/>
              <a:gd name="T12" fmla="*/ 0 w 752"/>
              <a:gd name="T13" fmla="*/ 0 h 632"/>
              <a:gd name="T14" fmla="*/ 752 w 752"/>
              <a:gd name="T15" fmla="*/ 632 h 63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2" h="632">
                <a:moveTo>
                  <a:pt x="384" y="0"/>
                </a:moveTo>
                <a:cubicBezTo>
                  <a:pt x="192" y="120"/>
                  <a:pt x="0" y="240"/>
                  <a:pt x="48" y="336"/>
                </a:cubicBezTo>
                <a:cubicBezTo>
                  <a:pt x="96" y="432"/>
                  <a:pt x="592" y="632"/>
                  <a:pt x="672" y="576"/>
                </a:cubicBezTo>
                <a:cubicBezTo>
                  <a:pt x="752" y="520"/>
                  <a:pt x="552" y="96"/>
                  <a:pt x="528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366C9241-0A85-2548-8CB8-09653F693F63}"/>
              </a:ext>
            </a:extLst>
          </p:cNvPr>
          <p:cNvSpPr>
            <a:spLocks/>
          </p:cNvSpPr>
          <p:nvPr/>
        </p:nvSpPr>
        <p:spPr bwMode="auto">
          <a:xfrm>
            <a:off x="2202180" y="1492250"/>
            <a:ext cx="3733800" cy="1270000"/>
          </a:xfrm>
          <a:custGeom>
            <a:avLst/>
            <a:gdLst>
              <a:gd name="T0" fmla="*/ 0 w 2352"/>
              <a:gd name="T1" fmla="*/ 2147483647 h 800"/>
              <a:gd name="T2" fmla="*/ 2147483647 w 2352"/>
              <a:gd name="T3" fmla="*/ 2147483647 h 800"/>
              <a:gd name="T4" fmla="*/ 2147483647 w 2352"/>
              <a:gd name="T5" fmla="*/ 2147483647 h 800"/>
              <a:gd name="T6" fmla="*/ 0 60000 65536"/>
              <a:gd name="T7" fmla="*/ 0 60000 65536"/>
              <a:gd name="T8" fmla="*/ 0 60000 65536"/>
              <a:gd name="T9" fmla="*/ 0 w 2352"/>
              <a:gd name="T10" fmla="*/ 0 h 800"/>
              <a:gd name="T11" fmla="*/ 2352 w 2352"/>
              <a:gd name="T12" fmla="*/ 800 h 8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352" h="800">
                <a:moveTo>
                  <a:pt x="0" y="32"/>
                </a:moveTo>
                <a:cubicBezTo>
                  <a:pt x="572" y="16"/>
                  <a:pt x="1144" y="0"/>
                  <a:pt x="1536" y="128"/>
                </a:cubicBezTo>
                <a:cubicBezTo>
                  <a:pt x="1928" y="256"/>
                  <a:pt x="2140" y="528"/>
                  <a:pt x="2352" y="80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Freeform 18">
            <a:extLst>
              <a:ext uri="{FF2B5EF4-FFF2-40B4-BE49-F238E27FC236}">
                <a16:creationId xmlns:a16="http://schemas.microsoft.com/office/drawing/2014/main" id="{07F44616-5A69-4046-A737-8F6F4B10A66C}"/>
              </a:ext>
            </a:extLst>
          </p:cNvPr>
          <p:cNvSpPr>
            <a:spLocks/>
          </p:cNvSpPr>
          <p:nvPr/>
        </p:nvSpPr>
        <p:spPr bwMode="auto">
          <a:xfrm>
            <a:off x="2125980" y="1047750"/>
            <a:ext cx="4343400" cy="647700"/>
          </a:xfrm>
          <a:custGeom>
            <a:avLst/>
            <a:gdLst>
              <a:gd name="T0" fmla="*/ 0 w 2736"/>
              <a:gd name="T1" fmla="*/ 2147483647 h 408"/>
              <a:gd name="T2" fmla="*/ 2147483647 w 2736"/>
              <a:gd name="T3" fmla="*/ 2147483647 h 408"/>
              <a:gd name="T4" fmla="*/ 2147483647 w 2736"/>
              <a:gd name="T5" fmla="*/ 2147483647 h 408"/>
              <a:gd name="T6" fmla="*/ 0 60000 65536"/>
              <a:gd name="T7" fmla="*/ 0 60000 65536"/>
              <a:gd name="T8" fmla="*/ 0 60000 65536"/>
              <a:gd name="T9" fmla="*/ 0 w 2736"/>
              <a:gd name="T10" fmla="*/ 0 h 408"/>
              <a:gd name="T11" fmla="*/ 2736 w 2736"/>
              <a:gd name="T12" fmla="*/ 408 h 40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736" h="408">
                <a:moveTo>
                  <a:pt x="0" y="264"/>
                </a:moveTo>
                <a:cubicBezTo>
                  <a:pt x="588" y="132"/>
                  <a:pt x="1176" y="0"/>
                  <a:pt x="1632" y="24"/>
                </a:cubicBezTo>
                <a:cubicBezTo>
                  <a:pt x="2088" y="48"/>
                  <a:pt x="2552" y="344"/>
                  <a:pt x="2736" y="408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2" name="Freeform 19">
            <a:extLst>
              <a:ext uri="{FF2B5EF4-FFF2-40B4-BE49-F238E27FC236}">
                <a16:creationId xmlns:a16="http://schemas.microsoft.com/office/drawing/2014/main" id="{A2DC570C-C7AC-894A-B2E3-09D698FCC4B9}"/>
              </a:ext>
            </a:extLst>
          </p:cNvPr>
          <p:cNvSpPr>
            <a:spLocks/>
          </p:cNvSpPr>
          <p:nvPr/>
        </p:nvSpPr>
        <p:spPr bwMode="auto">
          <a:xfrm>
            <a:off x="7002780" y="1682750"/>
            <a:ext cx="1028700" cy="1016000"/>
          </a:xfrm>
          <a:custGeom>
            <a:avLst/>
            <a:gdLst>
              <a:gd name="T0" fmla="*/ 2147483647 w 648"/>
              <a:gd name="T1" fmla="*/ 2147483647 h 640"/>
              <a:gd name="T2" fmla="*/ 2147483647 w 648"/>
              <a:gd name="T3" fmla="*/ 2147483647 h 640"/>
              <a:gd name="T4" fmla="*/ 2147483647 w 648"/>
              <a:gd name="T5" fmla="*/ 2147483647 h 640"/>
              <a:gd name="T6" fmla="*/ 0 w 648"/>
              <a:gd name="T7" fmla="*/ 2147483647 h 640"/>
              <a:gd name="T8" fmla="*/ 0 60000 65536"/>
              <a:gd name="T9" fmla="*/ 0 60000 65536"/>
              <a:gd name="T10" fmla="*/ 0 60000 65536"/>
              <a:gd name="T11" fmla="*/ 0 60000 65536"/>
              <a:gd name="T12" fmla="*/ 0 w 648"/>
              <a:gd name="T13" fmla="*/ 0 h 640"/>
              <a:gd name="T14" fmla="*/ 648 w 648"/>
              <a:gd name="T15" fmla="*/ 640 h 6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8" h="640">
                <a:moveTo>
                  <a:pt x="96" y="248"/>
                </a:moveTo>
                <a:cubicBezTo>
                  <a:pt x="224" y="124"/>
                  <a:pt x="352" y="0"/>
                  <a:pt x="432" y="56"/>
                </a:cubicBezTo>
                <a:cubicBezTo>
                  <a:pt x="512" y="112"/>
                  <a:pt x="648" y="528"/>
                  <a:pt x="576" y="584"/>
                </a:cubicBezTo>
                <a:cubicBezTo>
                  <a:pt x="504" y="640"/>
                  <a:pt x="96" y="424"/>
                  <a:pt x="0" y="392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Box 20">
            <a:extLst>
              <a:ext uri="{FF2B5EF4-FFF2-40B4-BE49-F238E27FC236}">
                <a16:creationId xmlns:a16="http://schemas.microsoft.com/office/drawing/2014/main" id="{8561695E-6971-1D48-ADB0-CD4F397BB2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6180" y="704850"/>
            <a:ext cx="14160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a..z,A..Z,$,_</a:t>
            </a:r>
          </a:p>
        </p:txBody>
      </p:sp>
      <p:sp>
        <p:nvSpPr>
          <p:cNvPr id="24" name="Text Box 21">
            <a:extLst>
              <a:ext uri="{FF2B5EF4-FFF2-40B4-BE49-F238E27FC236}">
                <a16:creationId xmlns:a16="http://schemas.microsoft.com/office/drawing/2014/main" id="{37014A4A-CD17-454B-AAAD-AEF129DFC1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5505" y="2646363"/>
            <a:ext cx="18605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a..z,A..Z,$,_,0..9</a:t>
            </a:r>
          </a:p>
        </p:txBody>
      </p:sp>
      <p:sp>
        <p:nvSpPr>
          <p:cNvPr id="25" name="Text Box 22">
            <a:extLst>
              <a:ext uri="{FF2B5EF4-FFF2-40B4-BE49-F238E27FC236}">
                <a16:creationId xmlns:a16="http://schemas.microsoft.com/office/drawing/2014/main" id="{CFB1FB98-63DE-5547-9D26-0D4D362345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4380" y="1314450"/>
            <a:ext cx="3175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+</a:t>
            </a:r>
          </a:p>
        </p:txBody>
      </p:sp>
      <p:sp>
        <p:nvSpPr>
          <p:cNvPr id="26" name="Text Box 23">
            <a:extLst>
              <a:ext uri="{FF2B5EF4-FFF2-40B4-BE49-F238E27FC236}">
                <a16:creationId xmlns:a16="http://schemas.microsoft.com/office/drawing/2014/main" id="{6230F2B8-0AA9-4647-B704-CE0DE1C562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6780" y="2000250"/>
            <a:ext cx="2730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*</a:t>
            </a:r>
          </a:p>
        </p:txBody>
      </p:sp>
      <p:sp>
        <p:nvSpPr>
          <p:cNvPr id="27" name="Text Box 24">
            <a:extLst>
              <a:ext uri="{FF2B5EF4-FFF2-40B4-BE49-F238E27FC236}">
                <a16:creationId xmlns:a16="http://schemas.microsoft.com/office/drawing/2014/main" id="{E85F358B-BF78-3941-817F-78F09D8B3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0780" y="1771650"/>
            <a:ext cx="3175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=</a:t>
            </a:r>
          </a:p>
        </p:txBody>
      </p:sp>
      <p:sp>
        <p:nvSpPr>
          <p:cNvPr id="29" name="Text Box 26">
            <a:extLst>
              <a:ext uri="{FF2B5EF4-FFF2-40B4-BE49-F238E27FC236}">
                <a16:creationId xmlns:a16="http://schemas.microsoft.com/office/drawing/2014/main" id="{41AB4D60-8B1B-B747-8538-0903D48200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6305" y="2493963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0</a:t>
            </a:r>
          </a:p>
        </p:txBody>
      </p:sp>
      <p:sp>
        <p:nvSpPr>
          <p:cNvPr id="31" name="Text Box 28">
            <a:extLst>
              <a:ext uri="{FF2B5EF4-FFF2-40B4-BE49-F238E27FC236}">
                <a16:creationId xmlns:a16="http://schemas.microsoft.com/office/drawing/2014/main" id="{DF4F3ADD-3D99-1243-A35F-CEAA00C333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4705" y="4703763"/>
            <a:ext cx="565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0..9</a:t>
            </a:r>
          </a:p>
        </p:txBody>
      </p:sp>
      <p:sp>
        <p:nvSpPr>
          <p:cNvPr id="36" name="Text Box 25">
            <a:extLst>
              <a:ext uri="{FF2B5EF4-FFF2-40B4-BE49-F238E27FC236}">
                <a16:creationId xmlns:a16="http://schemas.microsoft.com/office/drawing/2014/main" id="{59B6C703-D8AB-204B-937A-99A2B2444A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4705" y="3130955"/>
            <a:ext cx="3175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EF658BBC-56E9-3440-9991-369085BAD40B}"/>
              </a:ext>
            </a:extLst>
          </p:cNvPr>
          <p:cNvSpPr txBox="1">
            <a:spLocks/>
          </p:cNvSpPr>
          <p:nvPr/>
        </p:nvSpPr>
        <p:spPr bwMode="auto">
          <a:xfrm>
            <a:off x="7425622" y="524581"/>
            <a:ext cx="1192597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0" kern="1200">
                <a:solidFill>
                  <a:schemeClr val="accent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9pPr>
          </a:lstStyle>
          <a:p>
            <a:pPr defTabSz="914400"/>
            <a:r>
              <a:rPr lang="en-US" sz="3200"/>
              <a:t>DFA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40" name="Text Box 27">
            <a:extLst>
              <a:ext uri="{FF2B5EF4-FFF2-40B4-BE49-F238E27FC236}">
                <a16:creationId xmlns:a16="http://schemas.microsoft.com/office/drawing/2014/main" id="{1D681443-4B0A-9740-A034-E642CE595F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780" y="2492623"/>
            <a:ext cx="565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/>
              <a:t>1..9</a:t>
            </a:r>
          </a:p>
        </p:txBody>
      </p:sp>
    </p:spTree>
    <p:extLst>
      <p:ext uri="{BB962C8B-B14F-4D97-AF65-F5344CB8AC3E}">
        <p14:creationId xmlns:p14="http://schemas.microsoft.com/office/powerpoint/2010/main" val="2493901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Overview of Language Translation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Lexical Analysis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Performed by a </a:t>
            </a:r>
            <a:r>
              <a:rPr lang="en-US" dirty="0" err="1">
                <a:latin typeface="Cambria" panose="02040503050406030204" pitchFamily="18" charset="0"/>
              </a:rPr>
              <a:t>Lexer</a:t>
            </a:r>
            <a:r>
              <a:rPr lang="en-US" dirty="0">
                <a:latin typeface="Cambria" panose="02040503050406030204" pitchFamily="18" charset="0"/>
              </a:rPr>
              <a:t> or Scanner.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Convert sequence of characters into a sequence of potential tokens.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Lexical structure typically specified with regular expressions.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Parsing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Static Semantic Analysis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Code Generation</a:t>
            </a:r>
          </a:p>
        </p:txBody>
      </p:sp>
    </p:spTree>
    <p:extLst>
      <p:ext uri="{BB962C8B-B14F-4D97-AF65-F5344CB8AC3E}">
        <p14:creationId xmlns:p14="http://schemas.microsoft.com/office/powerpoint/2010/main" val="40705131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5622" y="524581"/>
            <a:ext cx="1192597" cy="837009"/>
          </a:xfrm>
        </p:spPr>
        <p:txBody>
          <a:bodyPr/>
          <a:lstStyle/>
          <a:p>
            <a:r>
              <a:rPr lang="en-US" sz="3200" dirty="0"/>
              <a:t>DFA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6" name="Oval 3">
            <a:extLst>
              <a:ext uri="{FF2B5EF4-FFF2-40B4-BE49-F238E27FC236}">
                <a16:creationId xmlns:a16="http://schemas.microsoft.com/office/drawing/2014/main" id="{873F048F-345E-034F-BA92-74F32B18D6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6380" y="1390650"/>
            <a:ext cx="762000" cy="762000"/>
          </a:xfrm>
          <a:prstGeom prst="ellipse">
            <a:avLst/>
          </a:prstGeom>
          <a:solidFill>
            <a:schemeClr val="accent1"/>
          </a:solidFill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Start</a:t>
            </a: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F14FCD6B-8E96-844C-B0E9-795240A6F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8980" y="36004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Equal</a:t>
            </a:r>
          </a:p>
        </p:txBody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0315CB44-0E03-0A46-8F17-E1E313078F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780" y="30670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Digits</a:t>
            </a:r>
          </a:p>
        </p:txBody>
      </p:sp>
      <p:sp>
        <p:nvSpPr>
          <p:cNvPr id="9" name="Oval 6">
            <a:extLst>
              <a:ext uri="{FF2B5EF4-FFF2-40B4-BE49-F238E27FC236}">
                <a16:creationId xmlns:a16="http://schemas.microsoft.com/office/drawing/2014/main" id="{549131C6-7889-7649-A9CA-A71A4A1894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9780" y="36766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Zero</a:t>
            </a:r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6C3BDC03-0082-ED4E-AA2D-F471C70AF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6780" y="3524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11" name="Oval 8">
            <a:extLst>
              <a:ext uri="{FF2B5EF4-FFF2-40B4-BE49-F238E27FC236}">
                <a16:creationId xmlns:a16="http://schemas.microsoft.com/office/drawing/2014/main" id="{850832AA-C117-4845-BA26-E0047E9DE2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3580" y="2762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2" name="Oval 9">
            <a:extLst>
              <a:ext uri="{FF2B5EF4-FFF2-40B4-BE49-F238E27FC236}">
                <a16:creationId xmlns:a16="http://schemas.microsoft.com/office/drawing/2014/main" id="{0E0F8B25-C0AA-0E4F-94F7-0F6F5C199D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3180" y="1619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Ident</a:t>
            </a:r>
          </a:p>
        </p:txBody>
      </p:sp>
      <p:sp>
        <p:nvSpPr>
          <p:cNvPr id="13" name="Oval 10">
            <a:extLst>
              <a:ext uri="{FF2B5EF4-FFF2-40B4-BE49-F238E27FC236}">
                <a16:creationId xmlns:a16="http://schemas.microsoft.com/office/drawing/2014/main" id="{BF06CEDD-DA38-574A-9D34-B669F75F44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1780" y="2305050"/>
            <a:ext cx="762000" cy="762000"/>
          </a:xfrm>
          <a:prstGeom prst="ellipse">
            <a:avLst/>
          </a:prstGeom>
          <a:solidFill>
            <a:schemeClr val="accent1"/>
          </a:solidFill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Equal</a:t>
            </a:r>
          </a:p>
        </p:txBody>
      </p:sp>
      <p:sp>
        <p:nvSpPr>
          <p:cNvPr id="14" name="Line 11">
            <a:extLst>
              <a:ext uri="{FF2B5EF4-FFF2-40B4-BE49-F238E27FC236}">
                <a16:creationId xmlns:a16="http://schemas.microsoft.com/office/drawing/2014/main" id="{2BF109CC-AD2E-094F-BD0A-46AABF486B8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363980" y="2152650"/>
            <a:ext cx="3810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5" name="Line 12">
            <a:extLst>
              <a:ext uri="{FF2B5EF4-FFF2-40B4-BE49-F238E27FC236}">
                <a16:creationId xmlns:a16="http://schemas.microsoft.com/office/drawing/2014/main" id="{92B58E1A-106F-714D-9F74-2968029EA038}"/>
              </a:ext>
            </a:extLst>
          </p:cNvPr>
          <p:cNvSpPr>
            <a:spLocks noChangeShapeType="1"/>
          </p:cNvSpPr>
          <p:nvPr/>
        </p:nvSpPr>
        <p:spPr bwMode="auto">
          <a:xfrm>
            <a:off x="2049780" y="2152650"/>
            <a:ext cx="3048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31681771-D4A5-4949-85BF-BF832DE250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8380" y="1924050"/>
            <a:ext cx="6096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7" name="Line 14">
            <a:extLst>
              <a:ext uri="{FF2B5EF4-FFF2-40B4-BE49-F238E27FC236}">
                <a16:creationId xmlns:a16="http://schemas.microsoft.com/office/drawing/2014/main" id="{9C5BC2A1-5819-6940-B9F0-A2D810225278}"/>
              </a:ext>
            </a:extLst>
          </p:cNvPr>
          <p:cNvSpPr>
            <a:spLocks noChangeShapeType="1"/>
          </p:cNvSpPr>
          <p:nvPr/>
        </p:nvSpPr>
        <p:spPr bwMode="auto">
          <a:xfrm>
            <a:off x="3345180" y="3067050"/>
            <a:ext cx="152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" name="Freeform 15">
            <a:extLst>
              <a:ext uri="{FF2B5EF4-FFF2-40B4-BE49-F238E27FC236}">
                <a16:creationId xmlns:a16="http://schemas.microsoft.com/office/drawing/2014/main" id="{DD48568C-CEDA-9A4C-BBD1-9E4016167F64}"/>
              </a:ext>
            </a:extLst>
          </p:cNvPr>
          <p:cNvSpPr>
            <a:spLocks/>
          </p:cNvSpPr>
          <p:nvPr/>
        </p:nvSpPr>
        <p:spPr bwMode="auto">
          <a:xfrm>
            <a:off x="2202180" y="1619250"/>
            <a:ext cx="3048000" cy="1905000"/>
          </a:xfrm>
          <a:custGeom>
            <a:avLst/>
            <a:gdLst>
              <a:gd name="T0" fmla="*/ 0 w 1920"/>
              <a:gd name="T1" fmla="*/ 0 h 1200"/>
              <a:gd name="T2" fmla="*/ 2147483647 w 1920"/>
              <a:gd name="T3" fmla="*/ 2147483647 h 1200"/>
              <a:gd name="T4" fmla="*/ 2147483647 w 1920"/>
              <a:gd name="T5" fmla="*/ 2147483647 h 1200"/>
              <a:gd name="T6" fmla="*/ 0 60000 65536"/>
              <a:gd name="T7" fmla="*/ 0 60000 65536"/>
              <a:gd name="T8" fmla="*/ 0 60000 65536"/>
              <a:gd name="T9" fmla="*/ 0 w 1920"/>
              <a:gd name="T10" fmla="*/ 0 h 1200"/>
              <a:gd name="T11" fmla="*/ 1920 w 1920"/>
              <a:gd name="T12" fmla="*/ 1200 h 12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20" h="1200">
                <a:moveTo>
                  <a:pt x="0" y="0"/>
                </a:moveTo>
                <a:cubicBezTo>
                  <a:pt x="560" y="20"/>
                  <a:pt x="1120" y="40"/>
                  <a:pt x="1440" y="240"/>
                </a:cubicBezTo>
                <a:cubicBezTo>
                  <a:pt x="1760" y="440"/>
                  <a:pt x="1840" y="1040"/>
                  <a:pt x="1920" y="120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C7B196D8-7BF1-3840-BBE2-B97819DF7384}"/>
              </a:ext>
            </a:extLst>
          </p:cNvPr>
          <p:cNvSpPr>
            <a:spLocks/>
          </p:cNvSpPr>
          <p:nvPr/>
        </p:nvSpPr>
        <p:spPr bwMode="auto">
          <a:xfrm>
            <a:off x="525780" y="3829050"/>
            <a:ext cx="1193800" cy="1003300"/>
          </a:xfrm>
          <a:custGeom>
            <a:avLst/>
            <a:gdLst>
              <a:gd name="T0" fmla="*/ 2147483647 w 752"/>
              <a:gd name="T1" fmla="*/ 0 h 632"/>
              <a:gd name="T2" fmla="*/ 2147483647 w 752"/>
              <a:gd name="T3" fmla="*/ 2147483647 h 632"/>
              <a:gd name="T4" fmla="*/ 2147483647 w 752"/>
              <a:gd name="T5" fmla="*/ 2147483647 h 632"/>
              <a:gd name="T6" fmla="*/ 2147483647 w 752"/>
              <a:gd name="T7" fmla="*/ 0 h 632"/>
              <a:gd name="T8" fmla="*/ 0 60000 65536"/>
              <a:gd name="T9" fmla="*/ 0 60000 65536"/>
              <a:gd name="T10" fmla="*/ 0 60000 65536"/>
              <a:gd name="T11" fmla="*/ 0 60000 65536"/>
              <a:gd name="T12" fmla="*/ 0 w 752"/>
              <a:gd name="T13" fmla="*/ 0 h 632"/>
              <a:gd name="T14" fmla="*/ 752 w 752"/>
              <a:gd name="T15" fmla="*/ 632 h 63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2" h="632">
                <a:moveTo>
                  <a:pt x="384" y="0"/>
                </a:moveTo>
                <a:cubicBezTo>
                  <a:pt x="192" y="120"/>
                  <a:pt x="0" y="240"/>
                  <a:pt x="48" y="336"/>
                </a:cubicBezTo>
                <a:cubicBezTo>
                  <a:pt x="96" y="432"/>
                  <a:pt x="592" y="632"/>
                  <a:pt x="672" y="576"/>
                </a:cubicBezTo>
                <a:cubicBezTo>
                  <a:pt x="752" y="520"/>
                  <a:pt x="552" y="96"/>
                  <a:pt x="528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366C9241-0A85-2548-8CB8-09653F693F63}"/>
              </a:ext>
            </a:extLst>
          </p:cNvPr>
          <p:cNvSpPr>
            <a:spLocks/>
          </p:cNvSpPr>
          <p:nvPr/>
        </p:nvSpPr>
        <p:spPr bwMode="auto">
          <a:xfrm>
            <a:off x="2202180" y="1492250"/>
            <a:ext cx="3733800" cy="1270000"/>
          </a:xfrm>
          <a:custGeom>
            <a:avLst/>
            <a:gdLst>
              <a:gd name="T0" fmla="*/ 0 w 2352"/>
              <a:gd name="T1" fmla="*/ 2147483647 h 800"/>
              <a:gd name="T2" fmla="*/ 2147483647 w 2352"/>
              <a:gd name="T3" fmla="*/ 2147483647 h 800"/>
              <a:gd name="T4" fmla="*/ 2147483647 w 2352"/>
              <a:gd name="T5" fmla="*/ 2147483647 h 800"/>
              <a:gd name="T6" fmla="*/ 0 60000 65536"/>
              <a:gd name="T7" fmla="*/ 0 60000 65536"/>
              <a:gd name="T8" fmla="*/ 0 60000 65536"/>
              <a:gd name="T9" fmla="*/ 0 w 2352"/>
              <a:gd name="T10" fmla="*/ 0 h 800"/>
              <a:gd name="T11" fmla="*/ 2352 w 2352"/>
              <a:gd name="T12" fmla="*/ 800 h 8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352" h="800">
                <a:moveTo>
                  <a:pt x="0" y="32"/>
                </a:moveTo>
                <a:cubicBezTo>
                  <a:pt x="572" y="16"/>
                  <a:pt x="1144" y="0"/>
                  <a:pt x="1536" y="128"/>
                </a:cubicBezTo>
                <a:cubicBezTo>
                  <a:pt x="1928" y="256"/>
                  <a:pt x="2140" y="528"/>
                  <a:pt x="2352" y="80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Freeform 18">
            <a:extLst>
              <a:ext uri="{FF2B5EF4-FFF2-40B4-BE49-F238E27FC236}">
                <a16:creationId xmlns:a16="http://schemas.microsoft.com/office/drawing/2014/main" id="{07F44616-5A69-4046-A737-8F6F4B10A66C}"/>
              </a:ext>
            </a:extLst>
          </p:cNvPr>
          <p:cNvSpPr>
            <a:spLocks/>
          </p:cNvSpPr>
          <p:nvPr/>
        </p:nvSpPr>
        <p:spPr bwMode="auto">
          <a:xfrm>
            <a:off x="2125980" y="1047750"/>
            <a:ext cx="4343400" cy="647700"/>
          </a:xfrm>
          <a:custGeom>
            <a:avLst/>
            <a:gdLst>
              <a:gd name="T0" fmla="*/ 0 w 2736"/>
              <a:gd name="T1" fmla="*/ 2147483647 h 408"/>
              <a:gd name="T2" fmla="*/ 2147483647 w 2736"/>
              <a:gd name="T3" fmla="*/ 2147483647 h 408"/>
              <a:gd name="T4" fmla="*/ 2147483647 w 2736"/>
              <a:gd name="T5" fmla="*/ 2147483647 h 408"/>
              <a:gd name="T6" fmla="*/ 0 60000 65536"/>
              <a:gd name="T7" fmla="*/ 0 60000 65536"/>
              <a:gd name="T8" fmla="*/ 0 60000 65536"/>
              <a:gd name="T9" fmla="*/ 0 w 2736"/>
              <a:gd name="T10" fmla="*/ 0 h 408"/>
              <a:gd name="T11" fmla="*/ 2736 w 2736"/>
              <a:gd name="T12" fmla="*/ 408 h 40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736" h="408">
                <a:moveTo>
                  <a:pt x="0" y="264"/>
                </a:moveTo>
                <a:cubicBezTo>
                  <a:pt x="588" y="132"/>
                  <a:pt x="1176" y="0"/>
                  <a:pt x="1632" y="24"/>
                </a:cubicBezTo>
                <a:cubicBezTo>
                  <a:pt x="2088" y="48"/>
                  <a:pt x="2552" y="344"/>
                  <a:pt x="2736" y="408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2" name="Freeform 19">
            <a:extLst>
              <a:ext uri="{FF2B5EF4-FFF2-40B4-BE49-F238E27FC236}">
                <a16:creationId xmlns:a16="http://schemas.microsoft.com/office/drawing/2014/main" id="{A2DC570C-C7AC-894A-B2E3-09D698FCC4B9}"/>
              </a:ext>
            </a:extLst>
          </p:cNvPr>
          <p:cNvSpPr>
            <a:spLocks/>
          </p:cNvSpPr>
          <p:nvPr/>
        </p:nvSpPr>
        <p:spPr bwMode="auto">
          <a:xfrm>
            <a:off x="7002780" y="1682750"/>
            <a:ext cx="1028700" cy="1016000"/>
          </a:xfrm>
          <a:custGeom>
            <a:avLst/>
            <a:gdLst>
              <a:gd name="T0" fmla="*/ 2147483647 w 648"/>
              <a:gd name="T1" fmla="*/ 2147483647 h 640"/>
              <a:gd name="T2" fmla="*/ 2147483647 w 648"/>
              <a:gd name="T3" fmla="*/ 2147483647 h 640"/>
              <a:gd name="T4" fmla="*/ 2147483647 w 648"/>
              <a:gd name="T5" fmla="*/ 2147483647 h 640"/>
              <a:gd name="T6" fmla="*/ 0 w 648"/>
              <a:gd name="T7" fmla="*/ 2147483647 h 640"/>
              <a:gd name="T8" fmla="*/ 0 60000 65536"/>
              <a:gd name="T9" fmla="*/ 0 60000 65536"/>
              <a:gd name="T10" fmla="*/ 0 60000 65536"/>
              <a:gd name="T11" fmla="*/ 0 60000 65536"/>
              <a:gd name="T12" fmla="*/ 0 w 648"/>
              <a:gd name="T13" fmla="*/ 0 h 640"/>
              <a:gd name="T14" fmla="*/ 648 w 648"/>
              <a:gd name="T15" fmla="*/ 640 h 6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8" h="640">
                <a:moveTo>
                  <a:pt x="96" y="248"/>
                </a:moveTo>
                <a:cubicBezTo>
                  <a:pt x="224" y="124"/>
                  <a:pt x="352" y="0"/>
                  <a:pt x="432" y="56"/>
                </a:cubicBezTo>
                <a:cubicBezTo>
                  <a:pt x="512" y="112"/>
                  <a:pt x="648" y="528"/>
                  <a:pt x="576" y="584"/>
                </a:cubicBezTo>
                <a:cubicBezTo>
                  <a:pt x="504" y="640"/>
                  <a:pt x="96" y="424"/>
                  <a:pt x="0" y="392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Box 20">
            <a:extLst>
              <a:ext uri="{FF2B5EF4-FFF2-40B4-BE49-F238E27FC236}">
                <a16:creationId xmlns:a16="http://schemas.microsoft.com/office/drawing/2014/main" id="{8561695E-6971-1D48-ADB0-CD4F397BB2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6180" y="704850"/>
            <a:ext cx="14160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a..z,A..Z,$,_</a:t>
            </a:r>
          </a:p>
        </p:txBody>
      </p:sp>
      <p:sp>
        <p:nvSpPr>
          <p:cNvPr id="24" name="Text Box 21">
            <a:extLst>
              <a:ext uri="{FF2B5EF4-FFF2-40B4-BE49-F238E27FC236}">
                <a16:creationId xmlns:a16="http://schemas.microsoft.com/office/drawing/2014/main" id="{37014A4A-CD17-454B-AAAD-AEF129DFC1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5505" y="2646363"/>
            <a:ext cx="18605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a..z,A..Z,$,_,0..9</a:t>
            </a:r>
          </a:p>
        </p:txBody>
      </p:sp>
      <p:sp>
        <p:nvSpPr>
          <p:cNvPr id="25" name="Text Box 22">
            <a:extLst>
              <a:ext uri="{FF2B5EF4-FFF2-40B4-BE49-F238E27FC236}">
                <a16:creationId xmlns:a16="http://schemas.microsoft.com/office/drawing/2014/main" id="{CFB1FB98-63DE-5547-9D26-0D4D362345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4380" y="1314450"/>
            <a:ext cx="3175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+</a:t>
            </a:r>
          </a:p>
        </p:txBody>
      </p:sp>
      <p:sp>
        <p:nvSpPr>
          <p:cNvPr id="26" name="Text Box 23">
            <a:extLst>
              <a:ext uri="{FF2B5EF4-FFF2-40B4-BE49-F238E27FC236}">
                <a16:creationId xmlns:a16="http://schemas.microsoft.com/office/drawing/2014/main" id="{6230F2B8-0AA9-4647-B704-CE0DE1C562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6780" y="2000250"/>
            <a:ext cx="2730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*</a:t>
            </a:r>
          </a:p>
        </p:txBody>
      </p:sp>
      <p:sp>
        <p:nvSpPr>
          <p:cNvPr id="27" name="Text Box 24">
            <a:extLst>
              <a:ext uri="{FF2B5EF4-FFF2-40B4-BE49-F238E27FC236}">
                <a16:creationId xmlns:a16="http://schemas.microsoft.com/office/drawing/2014/main" id="{E85F358B-BF78-3941-817F-78F09D8B3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0780" y="1771650"/>
            <a:ext cx="3175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=</a:t>
            </a:r>
          </a:p>
        </p:txBody>
      </p:sp>
      <p:sp>
        <p:nvSpPr>
          <p:cNvPr id="29" name="Text Box 26">
            <a:extLst>
              <a:ext uri="{FF2B5EF4-FFF2-40B4-BE49-F238E27FC236}">
                <a16:creationId xmlns:a16="http://schemas.microsoft.com/office/drawing/2014/main" id="{41AB4D60-8B1B-B747-8538-0903D48200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6305" y="2493963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0</a:t>
            </a:r>
          </a:p>
        </p:txBody>
      </p:sp>
      <p:sp>
        <p:nvSpPr>
          <p:cNvPr id="31" name="Text Box 28">
            <a:extLst>
              <a:ext uri="{FF2B5EF4-FFF2-40B4-BE49-F238E27FC236}">
                <a16:creationId xmlns:a16="http://schemas.microsoft.com/office/drawing/2014/main" id="{DF4F3ADD-3D99-1243-A35F-CEAA00C333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4705" y="4703763"/>
            <a:ext cx="565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0..9</a:t>
            </a:r>
          </a:p>
        </p:txBody>
      </p:sp>
      <p:sp>
        <p:nvSpPr>
          <p:cNvPr id="32" name="Line 14">
            <a:extLst>
              <a:ext uri="{FF2B5EF4-FFF2-40B4-BE49-F238E27FC236}">
                <a16:creationId xmlns:a16="http://schemas.microsoft.com/office/drawing/2014/main" id="{188B3ED4-964D-0D4D-9A3F-F04453CBF00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95261" y="1099035"/>
            <a:ext cx="191044" cy="30907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3" name="Oval 31">
            <a:extLst>
              <a:ext uri="{FF2B5EF4-FFF2-40B4-BE49-F238E27FC236}">
                <a16:creationId xmlns:a16="http://schemas.microsoft.com/office/drawing/2014/main" id="{02C94A5C-86DB-3843-8F84-328C9737AC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7937" y="307975"/>
            <a:ext cx="762000" cy="762000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Error</a:t>
            </a:r>
          </a:p>
        </p:txBody>
      </p:sp>
      <p:sp>
        <p:nvSpPr>
          <p:cNvPr id="34" name="Line 14">
            <a:extLst>
              <a:ext uri="{FF2B5EF4-FFF2-40B4-BE49-F238E27FC236}">
                <a16:creationId xmlns:a16="http://schemas.microsoft.com/office/drawing/2014/main" id="{681C6986-2651-6B4D-83B3-1C7FD818452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0212" y="2860676"/>
            <a:ext cx="835568" cy="142554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7E93020-F00B-B845-9A7E-26EB9976B956}"/>
              </a:ext>
            </a:extLst>
          </p:cNvPr>
          <p:cNvSpPr txBox="1"/>
          <p:nvPr/>
        </p:nvSpPr>
        <p:spPr>
          <a:xfrm>
            <a:off x="3776980" y="312896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Not(=)</a:t>
            </a:r>
          </a:p>
        </p:txBody>
      </p:sp>
      <p:sp>
        <p:nvSpPr>
          <p:cNvPr id="36" name="Text Box 25">
            <a:extLst>
              <a:ext uri="{FF2B5EF4-FFF2-40B4-BE49-F238E27FC236}">
                <a16:creationId xmlns:a16="http://schemas.microsoft.com/office/drawing/2014/main" id="{59B6C703-D8AB-204B-937A-99A2B2444A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4705" y="3130955"/>
            <a:ext cx="3175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37" name="Oval 31">
            <a:extLst>
              <a:ext uri="{FF2B5EF4-FFF2-40B4-BE49-F238E27FC236}">
                <a16:creationId xmlns:a16="http://schemas.microsoft.com/office/drawing/2014/main" id="{AD00B02C-FF8A-7240-8BEE-1A4DD404D1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5443" y="4286217"/>
            <a:ext cx="762000" cy="762000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Error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D596383-4086-7A4D-970B-5BBBFD84DB6D}"/>
              </a:ext>
            </a:extLst>
          </p:cNvPr>
          <p:cNvSpPr txBox="1"/>
          <p:nvPr/>
        </p:nvSpPr>
        <p:spPr>
          <a:xfrm>
            <a:off x="217191" y="761782"/>
            <a:ext cx="1873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Not(a..z,A..Z,$,_,0..9, +,*,=)</a:t>
            </a:r>
          </a:p>
        </p:txBody>
      </p:sp>
      <p:sp>
        <p:nvSpPr>
          <p:cNvPr id="39" name="Text Box 27">
            <a:extLst>
              <a:ext uri="{FF2B5EF4-FFF2-40B4-BE49-F238E27FC236}">
                <a16:creationId xmlns:a16="http://schemas.microsoft.com/office/drawing/2014/main" id="{64B88FEF-E9A9-CB4C-BDB8-D53E4E268D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780" y="2492623"/>
            <a:ext cx="565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/>
              <a:t>1..9</a:t>
            </a:r>
          </a:p>
        </p:txBody>
      </p:sp>
    </p:spTree>
    <p:extLst>
      <p:ext uri="{BB962C8B-B14F-4D97-AF65-F5344CB8AC3E}">
        <p14:creationId xmlns:p14="http://schemas.microsoft.com/office/powerpoint/2010/main" val="11456639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Whitespace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In many languages, any whitespace character (space, CR, LF, tab, </a:t>
            </a:r>
            <a:r>
              <a:rPr lang="en-US" dirty="0" err="1">
                <a:latin typeface="Cambria" panose="02040503050406030204" pitchFamily="18" charset="0"/>
                <a:cs typeface="Consolas" panose="020B0609020204030204" pitchFamily="49" charset="0"/>
              </a:rPr>
              <a:t>etc</a:t>
            </a: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) serves to separate tokens, but is otherwise ignored.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Example: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12 34</a:t>
            </a:r>
          </a:p>
          <a:p>
            <a:pPr lvl="1">
              <a:spcBef>
                <a:spcPts val="200"/>
              </a:spcBef>
              <a:buFont typeface="Lucida Grande" panose="020B0600040502020204" pitchFamily="34" charset="0"/>
              <a:buChar char="↳"/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The scanner would return 2 tokens</a:t>
            </a:r>
          </a:p>
          <a:p>
            <a:pPr lvl="1">
              <a:spcBef>
                <a:spcPts val="200"/>
              </a:spcBef>
              <a:buFont typeface="Lucida Grande" panose="020B0600040502020204" pitchFamily="34" charset="0"/>
              <a:buChar char="↳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12</a:t>
            </a:r>
          </a:p>
          <a:p>
            <a:pPr lvl="1">
              <a:spcBef>
                <a:spcPts val="200"/>
              </a:spcBef>
              <a:buFont typeface="Lucida Grande" panose="020B0600040502020204" pitchFamily="34" charset="0"/>
              <a:buChar char="↳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</a:p>
          <a:p>
            <a:pPr lvl="1">
              <a:spcBef>
                <a:spcPts val="200"/>
              </a:spcBef>
              <a:buFont typeface="Lucida Grande" panose="020B0600040502020204" pitchFamily="34" charset="0"/>
              <a:buChar char="↳"/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The space provides the separation and then is ignored</a:t>
            </a:r>
          </a:p>
        </p:txBody>
      </p:sp>
    </p:spTree>
    <p:extLst>
      <p:ext uri="{BB962C8B-B14F-4D97-AF65-F5344CB8AC3E}">
        <p14:creationId xmlns:p14="http://schemas.microsoft.com/office/powerpoint/2010/main" val="25860002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Whitespace in Scanners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Skip over whitespace characters before the beginning token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Stop building a token when any character (including whitespace) cannot further extend the current token.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May need to </a:t>
            </a:r>
            <a:r>
              <a:rPr lang="en-US" i="1" dirty="0">
                <a:latin typeface="Cambria" panose="02040503050406030204" pitchFamily="18" charset="0"/>
                <a:cs typeface="Consolas" panose="020B0609020204030204" pitchFamily="49" charset="0"/>
              </a:rPr>
              <a:t>look ahead</a:t>
            </a:r>
            <a:r>
              <a:rPr lang="en-US" dirty="0">
                <a:latin typeface="Cambria" panose="02040503050406030204" pitchFamily="18" charset="0"/>
                <a:cs typeface="Consolas" panose="020B0609020204030204" pitchFamily="49" charset="0"/>
              </a:rPr>
              <a:t>. To see if the next character is from a set of delimiters.</a:t>
            </a:r>
          </a:p>
          <a:p>
            <a:pPr marL="0" indent="0">
              <a:spcBef>
                <a:spcPts val="800"/>
              </a:spcBef>
              <a:buNone/>
            </a:pPr>
            <a:endParaRPr lang="en-US" dirty="0">
              <a:latin typeface="Cambria" panose="02040503050406030204" pitchFamily="18" charset="0"/>
              <a:cs typeface="Consolas" panose="020B0609020204030204" pitchFamily="49" charset="0"/>
            </a:endParaRPr>
          </a:p>
          <a:p>
            <a:pPr>
              <a:spcBef>
                <a:spcPts val="8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&lt;whitespace&gt; :== ‘ ’ | \t | \n | \r</a:t>
            </a:r>
          </a:p>
        </p:txBody>
      </p:sp>
    </p:spTree>
    <p:extLst>
      <p:ext uri="{BB962C8B-B14F-4D97-AF65-F5344CB8AC3E}">
        <p14:creationId xmlns:p14="http://schemas.microsoft.com/office/powerpoint/2010/main" val="29745039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5622" y="524581"/>
            <a:ext cx="1192597" cy="837009"/>
          </a:xfrm>
        </p:spPr>
        <p:txBody>
          <a:bodyPr/>
          <a:lstStyle/>
          <a:p>
            <a:r>
              <a:rPr lang="en-US" sz="3200" dirty="0"/>
              <a:t>DFA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6" name="Oval 3">
            <a:extLst>
              <a:ext uri="{FF2B5EF4-FFF2-40B4-BE49-F238E27FC236}">
                <a16:creationId xmlns:a16="http://schemas.microsoft.com/office/drawing/2014/main" id="{873F048F-345E-034F-BA92-74F32B18D6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6380" y="1390650"/>
            <a:ext cx="762000" cy="762000"/>
          </a:xfrm>
          <a:prstGeom prst="ellipse">
            <a:avLst/>
          </a:prstGeom>
          <a:solidFill>
            <a:schemeClr val="accent1"/>
          </a:solidFill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Start</a:t>
            </a: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F14FCD6B-8E96-844C-B0E9-795240A6F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8980" y="36004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Equal</a:t>
            </a:r>
          </a:p>
        </p:txBody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0315CB44-0E03-0A46-8F17-E1E313078F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780" y="30670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Digits</a:t>
            </a:r>
          </a:p>
        </p:txBody>
      </p:sp>
      <p:sp>
        <p:nvSpPr>
          <p:cNvPr id="9" name="Oval 6">
            <a:extLst>
              <a:ext uri="{FF2B5EF4-FFF2-40B4-BE49-F238E27FC236}">
                <a16:creationId xmlns:a16="http://schemas.microsoft.com/office/drawing/2014/main" id="{549131C6-7889-7649-A9CA-A71A4A1894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9780" y="36766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Zero</a:t>
            </a:r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6C3BDC03-0082-ED4E-AA2D-F471C70AF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6780" y="3524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11" name="Oval 8">
            <a:extLst>
              <a:ext uri="{FF2B5EF4-FFF2-40B4-BE49-F238E27FC236}">
                <a16:creationId xmlns:a16="http://schemas.microsoft.com/office/drawing/2014/main" id="{850832AA-C117-4845-BA26-E0047E9DE2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3580" y="2762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2" name="Oval 9">
            <a:extLst>
              <a:ext uri="{FF2B5EF4-FFF2-40B4-BE49-F238E27FC236}">
                <a16:creationId xmlns:a16="http://schemas.microsoft.com/office/drawing/2014/main" id="{0E0F8B25-C0AA-0E4F-94F7-0F6F5C199D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3180" y="1619250"/>
            <a:ext cx="762000" cy="76200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Ident</a:t>
            </a:r>
          </a:p>
        </p:txBody>
      </p:sp>
      <p:sp>
        <p:nvSpPr>
          <p:cNvPr id="13" name="Oval 10">
            <a:extLst>
              <a:ext uri="{FF2B5EF4-FFF2-40B4-BE49-F238E27FC236}">
                <a16:creationId xmlns:a16="http://schemas.microsoft.com/office/drawing/2014/main" id="{BF06CEDD-DA38-574A-9D34-B669F75F44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1780" y="2305050"/>
            <a:ext cx="762000" cy="762000"/>
          </a:xfrm>
          <a:prstGeom prst="ellipse">
            <a:avLst/>
          </a:prstGeom>
          <a:solidFill>
            <a:schemeClr val="accent1"/>
          </a:solidFill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Equal</a:t>
            </a:r>
          </a:p>
        </p:txBody>
      </p:sp>
      <p:sp>
        <p:nvSpPr>
          <p:cNvPr id="14" name="Line 11">
            <a:extLst>
              <a:ext uri="{FF2B5EF4-FFF2-40B4-BE49-F238E27FC236}">
                <a16:creationId xmlns:a16="http://schemas.microsoft.com/office/drawing/2014/main" id="{2BF109CC-AD2E-094F-BD0A-46AABF486B8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363980" y="2152650"/>
            <a:ext cx="3810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5" name="Line 12">
            <a:extLst>
              <a:ext uri="{FF2B5EF4-FFF2-40B4-BE49-F238E27FC236}">
                <a16:creationId xmlns:a16="http://schemas.microsoft.com/office/drawing/2014/main" id="{92B58E1A-106F-714D-9F74-2968029EA038}"/>
              </a:ext>
            </a:extLst>
          </p:cNvPr>
          <p:cNvSpPr>
            <a:spLocks noChangeShapeType="1"/>
          </p:cNvSpPr>
          <p:nvPr/>
        </p:nvSpPr>
        <p:spPr bwMode="auto">
          <a:xfrm>
            <a:off x="2049780" y="2152650"/>
            <a:ext cx="3048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31681771-D4A5-4949-85BF-BF832DE250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8380" y="1924050"/>
            <a:ext cx="6096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7" name="Line 14">
            <a:extLst>
              <a:ext uri="{FF2B5EF4-FFF2-40B4-BE49-F238E27FC236}">
                <a16:creationId xmlns:a16="http://schemas.microsoft.com/office/drawing/2014/main" id="{9C5BC2A1-5819-6940-B9F0-A2D810225278}"/>
              </a:ext>
            </a:extLst>
          </p:cNvPr>
          <p:cNvSpPr>
            <a:spLocks noChangeShapeType="1"/>
          </p:cNvSpPr>
          <p:nvPr/>
        </p:nvSpPr>
        <p:spPr bwMode="auto">
          <a:xfrm>
            <a:off x="3345180" y="3067050"/>
            <a:ext cx="152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" name="Freeform 15">
            <a:extLst>
              <a:ext uri="{FF2B5EF4-FFF2-40B4-BE49-F238E27FC236}">
                <a16:creationId xmlns:a16="http://schemas.microsoft.com/office/drawing/2014/main" id="{DD48568C-CEDA-9A4C-BBD1-9E4016167F64}"/>
              </a:ext>
            </a:extLst>
          </p:cNvPr>
          <p:cNvSpPr>
            <a:spLocks/>
          </p:cNvSpPr>
          <p:nvPr/>
        </p:nvSpPr>
        <p:spPr bwMode="auto">
          <a:xfrm>
            <a:off x="2202180" y="1619250"/>
            <a:ext cx="3048000" cy="1905000"/>
          </a:xfrm>
          <a:custGeom>
            <a:avLst/>
            <a:gdLst>
              <a:gd name="T0" fmla="*/ 0 w 1920"/>
              <a:gd name="T1" fmla="*/ 0 h 1200"/>
              <a:gd name="T2" fmla="*/ 2147483647 w 1920"/>
              <a:gd name="T3" fmla="*/ 2147483647 h 1200"/>
              <a:gd name="T4" fmla="*/ 2147483647 w 1920"/>
              <a:gd name="T5" fmla="*/ 2147483647 h 1200"/>
              <a:gd name="T6" fmla="*/ 0 60000 65536"/>
              <a:gd name="T7" fmla="*/ 0 60000 65536"/>
              <a:gd name="T8" fmla="*/ 0 60000 65536"/>
              <a:gd name="T9" fmla="*/ 0 w 1920"/>
              <a:gd name="T10" fmla="*/ 0 h 1200"/>
              <a:gd name="T11" fmla="*/ 1920 w 1920"/>
              <a:gd name="T12" fmla="*/ 1200 h 12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20" h="1200">
                <a:moveTo>
                  <a:pt x="0" y="0"/>
                </a:moveTo>
                <a:cubicBezTo>
                  <a:pt x="560" y="20"/>
                  <a:pt x="1120" y="40"/>
                  <a:pt x="1440" y="240"/>
                </a:cubicBezTo>
                <a:cubicBezTo>
                  <a:pt x="1760" y="440"/>
                  <a:pt x="1840" y="1040"/>
                  <a:pt x="1920" y="120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C7B196D8-7BF1-3840-BBE2-B97819DF7384}"/>
              </a:ext>
            </a:extLst>
          </p:cNvPr>
          <p:cNvSpPr>
            <a:spLocks/>
          </p:cNvSpPr>
          <p:nvPr/>
        </p:nvSpPr>
        <p:spPr bwMode="auto">
          <a:xfrm>
            <a:off x="525780" y="3829050"/>
            <a:ext cx="1193800" cy="1003300"/>
          </a:xfrm>
          <a:custGeom>
            <a:avLst/>
            <a:gdLst>
              <a:gd name="T0" fmla="*/ 2147483647 w 752"/>
              <a:gd name="T1" fmla="*/ 0 h 632"/>
              <a:gd name="T2" fmla="*/ 2147483647 w 752"/>
              <a:gd name="T3" fmla="*/ 2147483647 h 632"/>
              <a:gd name="T4" fmla="*/ 2147483647 w 752"/>
              <a:gd name="T5" fmla="*/ 2147483647 h 632"/>
              <a:gd name="T6" fmla="*/ 2147483647 w 752"/>
              <a:gd name="T7" fmla="*/ 0 h 632"/>
              <a:gd name="T8" fmla="*/ 0 60000 65536"/>
              <a:gd name="T9" fmla="*/ 0 60000 65536"/>
              <a:gd name="T10" fmla="*/ 0 60000 65536"/>
              <a:gd name="T11" fmla="*/ 0 60000 65536"/>
              <a:gd name="T12" fmla="*/ 0 w 752"/>
              <a:gd name="T13" fmla="*/ 0 h 632"/>
              <a:gd name="T14" fmla="*/ 752 w 752"/>
              <a:gd name="T15" fmla="*/ 632 h 63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2" h="632">
                <a:moveTo>
                  <a:pt x="384" y="0"/>
                </a:moveTo>
                <a:cubicBezTo>
                  <a:pt x="192" y="120"/>
                  <a:pt x="0" y="240"/>
                  <a:pt x="48" y="336"/>
                </a:cubicBezTo>
                <a:cubicBezTo>
                  <a:pt x="96" y="432"/>
                  <a:pt x="592" y="632"/>
                  <a:pt x="672" y="576"/>
                </a:cubicBezTo>
                <a:cubicBezTo>
                  <a:pt x="752" y="520"/>
                  <a:pt x="552" y="96"/>
                  <a:pt x="528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366C9241-0A85-2548-8CB8-09653F693F63}"/>
              </a:ext>
            </a:extLst>
          </p:cNvPr>
          <p:cNvSpPr>
            <a:spLocks/>
          </p:cNvSpPr>
          <p:nvPr/>
        </p:nvSpPr>
        <p:spPr bwMode="auto">
          <a:xfrm>
            <a:off x="2202180" y="1492250"/>
            <a:ext cx="3733800" cy="1270000"/>
          </a:xfrm>
          <a:custGeom>
            <a:avLst/>
            <a:gdLst>
              <a:gd name="T0" fmla="*/ 0 w 2352"/>
              <a:gd name="T1" fmla="*/ 2147483647 h 800"/>
              <a:gd name="T2" fmla="*/ 2147483647 w 2352"/>
              <a:gd name="T3" fmla="*/ 2147483647 h 800"/>
              <a:gd name="T4" fmla="*/ 2147483647 w 2352"/>
              <a:gd name="T5" fmla="*/ 2147483647 h 800"/>
              <a:gd name="T6" fmla="*/ 0 60000 65536"/>
              <a:gd name="T7" fmla="*/ 0 60000 65536"/>
              <a:gd name="T8" fmla="*/ 0 60000 65536"/>
              <a:gd name="T9" fmla="*/ 0 w 2352"/>
              <a:gd name="T10" fmla="*/ 0 h 800"/>
              <a:gd name="T11" fmla="*/ 2352 w 2352"/>
              <a:gd name="T12" fmla="*/ 800 h 8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352" h="800">
                <a:moveTo>
                  <a:pt x="0" y="32"/>
                </a:moveTo>
                <a:cubicBezTo>
                  <a:pt x="572" y="16"/>
                  <a:pt x="1144" y="0"/>
                  <a:pt x="1536" y="128"/>
                </a:cubicBezTo>
                <a:cubicBezTo>
                  <a:pt x="1928" y="256"/>
                  <a:pt x="2140" y="528"/>
                  <a:pt x="2352" y="80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Freeform 18">
            <a:extLst>
              <a:ext uri="{FF2B5EF4-FFF2-40B4-BE49-F238E27FC236}">
                <a16:creationId xmlns:a16="http://schemas.microsoft.com/office/drawing/2014/main" id="{07F44616-5A69-4046-A737-8F6F4B10A66C}"/>
              </a:ext>
            </a:extLst>
          </p:cNvPr>
          <p:cNvSpPr>
            <a:spLocks/>
          </p:cNvSpPr>
          <p:nvPr/>
        </p:nvSpPr>
        <p:spPr bwMode="auto">
          <a:xfrm>
            <a:off x="2125980" y="1047750"/>
            <a:ext cx="4343400" cy="647700"/>
          </a:xfrm>
          <a:custGeom>
            <a:avLst/>
            <a:gdLst>
              <a:gd name="T0" fmla="*/ 0 w 2736"/>
              <a:gd name="T1" fmla="*/ 2147483647 h 408"/>
              <a:gd name="T2" fmla="*/ 2147483647 w 2736"/>
              <a:gd name="T3" fmla="*/ 2147483647 h 408"/>
              <a:gd name="T4" fmla="*/ 2147483647 w 2736"/>
              <a:gd name="T5" fmla="*/ 2147483647 h 408"/>
              <a:gd name="T6" fmla="*/ 0 60000 65536"/>
              <a:gd name="T7" fmla="*/ 0 60000 65536"/>
              <a:gd name="T8" fmla="*/ 0 60000 65536"/>
              <a:gd name="T9" fmla="*/ 0 w 2736"/>
              <a:gd name="T10" fmla="*/ 0 h 408"/>
              <a:gd name="T11" fmla="*/ 2736 w 2736"/>
              <a:gd name="T12" fmla="*/ 408 h 40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736" h="408">
                <a:moveTo>
                  <a:pt x="0" y="264"/>
                </a:moveTo>
                <a:cubicBezTo>
                  <a:pt x="588" y="132"/>
                  <a:pt x="1176" y="0"/>
                  <a:pt x="1632" y="24"/>
                </a:cubicBezTo>
                <a:cubicBezTo>
                  <a:pt x="2088" y="48"/>
                  <a:pt x="2552" y="344"/>
                  <a:pt x="2736" y="408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2" name="Freeform 19">
            <a:extLst>
              <a:ext uri="{FF2B5EF4-FFF2-40B4-BE49-F238E27FC236}">
                <a16:creationId xmlns:a16="http://schemas.microsoft.com/office/drawing/2014/main" id="{A2DC570C-C7AC-894A-B2E3-09D698FCC4B9}"/>
              </a:ext>
            </a:extLst>
          </p:cNvPr>
          <p:cNvSpPr>
            <a:spLocks/>
          </p:cNvSpPr>
          <p:nvPr/>
        </p:nvSpPr>
        <p:spPr bwMode="auto">
          <a:xfrm>
            <a:off x="7002780" y="1682750"/>
            <a:ext cx="1028700" cy="1016000"/>
          </a:xfrm>
          <a:custGeom>
            <a:avLst/>
            <a:gdLst>
              <a:gd name="T0" fmla="*/ 2147483647 w 648"/>
              <a:gd name="T1" fmla="*/ 2147483647 h 640"/>
              <a:gd name="T2" fmla="*/ 2147483647 w 648"/>
              <a:gd name="T3" fmla="*/ 2147483647 h 640"/>
              <a:gd name="T4" fmla="*/ 2147483647 w 648"/>
              <a:gd name="T5" fmla="*/ 2147483647 h 640"/>
              <a:gd name="T6" fmla="*/ 0 w 648"/>
              <a:gd name="T7" fmla="*/ 2147483647 h 640"/>
              <a:gd name="T8" fmla="*/ 0 60000 65536"/>
              <a:gd name="T9" fmla="*/ 0 60000 65536"/>
              <a:gd name="T10" fmla="*/ 0 60000 65536"/>
              <a:gd name="T11" fmla="*/ 0 60000 65536"/>
              <a:gd name="T12" fmla="*/ 0 w 648"/>
              <a:gd name="T13" fmla="*/ 0 h 640"/>
              <a:gd name="T14" fmla="*/ 648 w 648"/>
              <a:gd name="T15" fmla="*/ 640 h 6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8" h="640">
                <a:moveTo>
                  <a:pt x="96" y="248"/>
                </a:moveTo>
                <a:cubicBezTo>
                  <a:pt x="224" y="124"/>
                  <a:pt x="352" y="0"/>
                  <a:pt x="432" y="56"/>
                </a:cubicBezTo>
                <a:cubicBezTo>
                  <a:pt x="512" y="112"/>
                  <a:pt x="648" y="528"/>
                  <a:pt x="576" y="584"/>
                </a:cubicBezTo>
                <a:cubicBezTo>
                  <a:pt x="504" y="640"/>
                  <a:pt x="96" y="424"/>
                  <a:pt x="0" y="392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Box 20">
            <a:extLst>
              <a:ext uri="{FF2B5EF4-FFF2-40B4-BE49-F238E27FC236}">
                <a16:creationId xmlns:a16="http://schemas.microsoft.com/office/drawing/2014/main" id="{8561695E-6971-1D48-ADB0-CD4F397BB2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6180" y="704850"/>
            <a:ext cx="14160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a..z,A..Z,$,_</a:t>
            </a:r>
          </a:p>
        </p:txBody>
      </p:sp>
      <p:sp>
        <p:nvSpPr>
          <p:cNvPr id="24" name="Text Box 21">
            <a:extLst>
              <a:ext uri="{FF2B5EF4-FFF2-40B4-BE49-F238E27FC236}">
                <a16:creationId xmlns:a16="http://schemas.microsoft.com/office/drawing/2014/main" id="{37014A4A-CD17-454B-AAAD-AEF129DFC1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5505" y="2646363"/>
            <a:ext cx="18605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a..z,A..Z,$,_,0..9</a:t>
            </a:r>
          </a:p>
        </p:txBody>
      </p:sp>
      <p:sp>
        <p:nvSpPr>
          <p:cNvPr id="25" name="Text Box 22">
            <a:extLst>
              <a:ext uri="{FF2B5EF4-FFF2-40B4-BE49-F238E27FC236}">
                <a16:creationId xmlns:a16="http://schemas.microsoft.com/office/drawing/2014/main" id="{CFB1FB98-63DE-5547-9D26-0D4D362345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4380" y="1314450"/>
            <a:ext cx="3175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+</a:t>
            </a:r>
          </a:p>
        </p:txBody>
      </p:sp>
      <p:sp>
        <p:nvSpPr>
          <p:cNvPr id="26" name="Text Box 23">
            <a:extLst>
              <a:ext uri="{FF2B5EF4-FFF2-40B4-BE49-F238E27FC236}">
                <a16:creationId xmlns:a16="http://schemas.microsoft.com/office/drawing/2014/main" id="{6230F2B8-0AA9-4647-B704-CE0DE1C562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6780" y="2000250"/>
            <a:ext cx="2730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*</a:t>
            </a:r>
          </a:p>
        </p:txBody>
      </p:sp>
      <p:sp>
        <p:nvSpPr>
          <p:cNvPr id="27" name="Text Box 24">
            <a:extLst>
              <a:ext uri="{FF2B5EF4-FFF2-40B4-BE49-F238E27FC236}">
                <a16:creationId xmlns:a16="http://schemas.microsoft.com/office/drawing/2014/main" id="{E85F358B-BF78-3941-817F-78F09D8B3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0780" y="1771650"/>
            <a:ext cx="3175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=</a:t>
            </a:r>
          </a:p>
        </p:txBody>
      </p:sp>
      <p:sp>
        <p:nvSpPr>
          <p:cNvPr id="29" name="Text Box 26">
            <a:extLst>
              <a:ext uri="{FF2B5EF4-FFF2-40B4-BE49-F238E27FC236}">
                <a16:creationId xmlns:a16="http://schemas.microsoft.com/office/drawing/2014/main" id="{41AB4D60-8B1B-B747-8538-0903D48200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6305" y="2493963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0</a:t>
            </a:r>
          </a:p>
        </p:txBody>
      </p:sp>
      <p:sp>
        <p:nvSpPr>
          <p:cNvPr id="30" name="Text Box 27">
            <a:extLst>
              <a:ext uri="{FF2B5EF4-FFF2-40B4-BE49-F238E27FC236}">
                <a16:creationId xmlns:a16="http://schemas.microsoft.com/office/drawing/2014/main" id="{DF0AFE4C-183A-724D-84AB-F5E1C747B8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780" y="2492623"/>
            <a:ext cx="565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/>
              <a:t>1..9</a:t>
            </a:r>
          </a:p>
        </p:txBody>
      </p:sp>
      <p:sp>
        <p:nvSpPr>
          <p:cNvPr id="31" name="Text Box 28">
            <a:extLst>
              <a:ext uri="{FF2B5EF4-FFF2-40B4-BE49-F238E27FC236}">
                <a16:creationId xmlns:a16="http://schemas.microsoft.com/office/drawing/2014/main" id="{DF4F3ADD-3D99-1243-A35F-CEAA00C333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4705" y="4703763"/>
            <a:ext cx="565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0..9</a:t>
            </a:r>
          </a:p>
        </p:txBody>
      </p:sp>
      <p:sp>
        <p:nvSpPr>
          <p:cNvPr id="32" name="Line 14">
            <a:extLst>
              <a:ext uri="{FF2B5EF4-FFF2-40B4-BE49-F238E27FC236}">
                <a16:creationId xmlns:a16="http://schemas.microsoft.com/office/drawing/2014/main" id="{188B3ED4-964D-0D4D-9A3F-F04453CBF00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95261" y="1099035"/>
            <a:ext cx="191044" cy="30907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3" name="Oval 31">
            <a:extLst>
              <a:ext uri="{FF2B5EF4-FFF2-40B4-BE49-F238E27FC236}">
                <a16:creationId xmlns:a16="http://schemas.microsoft.com/office/drawing/2014/main" id="{02C94A5C-86DB-3843-8F84-328C9737AC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7937" y="307975"/>
            <a:ext cx="762000" cy="762000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Error</a:t>
            </a:r>
          </a:p>
        </p:txBody>
      </p:sp>
      <p:sp>
        <p:nvSpPr>
          <p:cNvPr id="34" name="Line 14">
            <a:extLst>
              <a:ext uri="{FF2B5EF4-FFF2-40B4-BE49-F238E27FC236}">
                <a16:creationId xmlns:a16="http://schemas.microsoft.com/office/drawing/2014/main" id="{681C6986-2651-6B4D-83B3-1C7FD818452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0212" y="2860676"/>
            <a:ext cx="835568" cy="142554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7E93020-F00B-B845-9A7E-26EB9976B956}"/>
              </a:ext>
            </a:extLst>
          </p:cNvPr>
          <p:cNvSpPr txBox="1"/>
          <p:nvPr/>
        </p:nvSpPr>
        <p:spPr>
          <a:xfrm>
            <a:off x="3776980" y="312896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Not(=)</a:t>
            </a:r>
          </a:p>
        </p:txBody>
      </p:sp>
      <p:sp>
        <p:nvSpPr>
          <p:cNvPr id="36" name="Text Box 25">
            <a:extLst>
              <a:ext uri="{FF2B5EF4-FFF2-40B4-BE49-F238E27FC236}">
                <a16:creationId xmlns:a16="http://schemas.microsoft.com/office/drawing/2014/main" id="{59B6C703-D8AB-204B-937A-99A2B2444A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4705" y="3130955"/>
            <a:ext cx="3175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37" name="Oval 31">
            <a:extLst>
              <a:ext uri="{FF2B5EF4-FFF2-40B4-BE49-F238E27FC236}">
                <a16:creationId xmlns:a16="http://schemas.microsoft.com/office/drawing/2014/main" id="{AD00B02C-FF8A-7240-8BEE-1A4DD404D1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5443" y="4286217"/>
            <a:ext cx="762000" cy="762000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Error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D596383-4086-7A4D-970B-5BBBFD84DB6D}"/>
              </a:ext>
            </a:extLst>
          </p:cNvPr>
          <p:cNvSpPr txBox="1"/>
          <p:nvPr/>
        </p:nvSpPr>
        <p:spPr>
          <a:xfrm>
            <a:off x="217191" y="761782"/>
            <a:ext cx="1873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Not(a..z,A..Z,$,_,0..9, +,*,=)</a:t>
            </a:r>
          </a:p>
        </p:txBody>
      </p:sp>
      <p:sp>
        <p:nvSpPr>
          <p:cNvPr id="39" name="Freeform 17">
            <a:extLst>
              <a:ext uri="{FF2B5EF4-FFF2-40B4-BE49-F238E27FC236}">
                <a16:creationId xmlns:a16="http://schemas.microsoft.com/office/drawing/2014/main" id="{22275CC7-8C61-2149-9383-0F6A9F2C4E05}"/>
              </a:ext>
            </a:extLst>
          </p:cNvPr>
          <p:cNvSpPr>
            <a:spLocks/>
          </p:cNvSpPr>
          <p:nvPr/>
        </p:nvSpPr>
        <p:spPr bwMode="auto">
          <a:xfrm rot="4072588">
            <a:off x="472416" y="1440075"/>
            <a:ext cx="1036939" cy="1062819"/>
          </a:xfrm>
          <a:custGeom>
            <a:avLst/>
            <a:gdLst>
              <a:gd name="T0" fmla="*/ 2147483647 w 752"/>
              <a:gd name="T1" fmla="*/ 0 h 632"/>
              <a:gd name="T2" fmla="*/ 2147483647 w 752"/>
              <a:gd name="T3" fmla="*/ 2147483647 h 632"/>
              <a:gd name="T4" fmla="*/ 2147483647 w 752"/>
              <a:gd name="T5" fmla="*/ 2147483647 h 632"/>
              <a:gd name="T6" fmla="*/ 2147483647 w 752"/>
              <a:gd name="T7" fmla="*/ 0 h 632"/>
              <a:gd name="T8" fmla="*/ 0 60000 65536"/>
              <a:gd name="T9" fmla="*/ 0 60000 65536"/>
              <a:gd name="T10" fmla="*/ 0 60000 65536"/>
              <a:gd name="T11" fmla="*/ 0 60000 65536"/>
              <a:gd name="T12" fmla="*/ 0 w 752"/>
              <a:gd name="T13" fmla="*/ 0 h 632"/>
              <a:gd name="T14" fmla="*/ 752 w 752"/>
              <a:gd name="T15" fmla="*/ 632 h 63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2" h="632">
                <a:moveTo>
                  <a:pt x="384" y="0"/>
                </a:moveTo>
                <a:cubicBezTo>
                  <a:pt x="192" y="120"/>
                  <a:pt x="0" y="240"/>
                  <a:pt x="48" y="336"/>
                </a:cubicBezTo>
                <a:cubicBezTo>
                  <a:pt x="96" y="432"/>
                  <a:pt x="592" y="632"/>
                  <a:pt x="672" y="576"/>
                </a:cubicBezTo>
                <a:cubicBezTo>
                  <a:pt x="752" y="520"/>
                  <a:pt x="552" y="96"/>
                  <a:pt x="528" y="0"/>
                </a:cubicBezTo>
              </a:path>
            </a:pathLst>
          </a:custGeom>
          <a:noFill/>
          <a:ln w="38100">
            <a:solidFill>
              <a:schemeClr val="accent6"/>
            </a:solidFill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8E04898-6E28-E549-9E70-8B285B22F336}"/>
              </a:ext>
            </a:extLst>
          </p:cNvPr>
          <p:cNvSpPr txBox="1"/>
          <p:nvPr/>
        </p:nvSpPr>
        <p:spPr>
          <a:xfrm>
            <a:off x="-18541" y="1713156"/>
            <a:ext cx="1825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&lt;whitespace&gt;</a:t>
            </a:r>
          </a:p>
        </p:txBody>
      </p:sp>
    </p:spTree>
    <p:extLst>
      <p:ext uri="{BB962C8B-B14F-4D97-AF65-F5344CB8AC3E}">
        <p14:creationId xmlns:p14="http://schemas.microsoft.com/office/powerpoint/2010/main" val="66994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Overview of Language Translation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Lexical Analysis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Parsing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Performed by a Parser.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Recognizes legal phrases [token order] using the rules of a grammar (CFG).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Converts token sequence into an Abstract Syntax Tree (AST).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i="1" dirty="0">
                <a:latin typeface="Cambria" panose="02040503050406030204" pitchFamily="18" charset="0"/>
              </a:rPr>
              <a:t>Does not use</a:t>
            </a:r>
            <a:r>
              <a:rPr lang="en-US" dirty="0">
                <a:latin typeface="Cambria" panose="02040503050406030204" pitchFamily="18" charset="0"/>
              </a:rPr>
              <a:t> regular expressions.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Static Semantic Analysis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Code Generation</a:t>
            </a:r>
          </a:p>
        </p:txBody>
      </p:sp>
    </p:spTree>
    <p:extLst>
      <p:ext uri="{BB962C8B-B14F-4D97-AF65-F5344CB8AC3E}">
        <p14:creationId xmlns:p14="http://schemas.microsoft.com/office/powerpoint/2010/main" val="3570814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Overview of Language Translation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Lexical Analysis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Parsing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Static Semantic Analysis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Type checking is completed.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Code Generation</a:t>
            </a:r>
          </a:p>
        </p:txBody>
      </p:sp>
    </p:spTree>
    <p:extLst>
      <p:ext uri="{BB962C8B-B14F-4D97-AF65-F5344CB8AC3E}">
        <p14:creationId xmlns:p14="http://schemas.microsoft.com/office/powerpoint/2010/main" val="620609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Overview of Language Translation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Lexical Analysis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Parsing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Static Semantic Analysis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Code Generation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May involve several phases, depending up on how much optimization is included.</a:t>
            </a:r>
          </a:p>
        </p:txBody>
      </p:sp>
    </p:spTree>
    <p:extLst>
      <p:ext uri="{BB962C8B-B14F-4D97-AF65-F5344CB8AC3E}">
        <p14:creationId xmlns:p14="http://schemas.microsoft.com/office/powerpoint/2010/main" val="965961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Syntax vs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2986832" cy="353045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endParaRPr lang="en-US" u="sng" dirty="0">
              <a:latin typeface="Cambria Math" charset="0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</a:rPr>
              <a:t>Syntax</a:t>
            </a:r>
            <a:r>
              <a:rPr lang="en-US" dirty="0">
                <a:latin typeface="Cambria" panose="02040503050406030204" pitchFamily="18" charset="0"/>
              </a:rPr>
              <a:t> describes the structure of a language.</a:t>
            </a:r>
          </a:p>
          <a:p>
            <a:pPr marL="0" indent="0">
              <a:spcBef>
                <a:spcPts val="800"/>
              </a:spcBef>
              <a:buNone/>
            </a:pPr>
            <a:endParaRPr lang="en-US" dirty="0">
              <a:latin typeface="Cambria" panose="02040503050406030204" pitchFamily="18" charset="0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</a:rPr>
              <a:t>Semantics</a:t>
            </a:r>
            <a:r>
              <a:rPr lang="en-US" dirty="0">
                <a:latin typeface="Cambria" panose="02040503050406030204" pitchFamily="18" charset="0"/>
              </a:rPr>
              <a:t> describe the </a:t>
            </a:r>
            <a:r>
              <a:rPr lang="en-US" i="1" dirty="0">
                <a:latin typeface="Cambria" panose="02040503050406030204" pitchFamily="18" charset="0"/>
              </a:rPr>
              <a:t>meaning</a:t>
            </a:r>
            <a:r>
              <a:rPr lang="en-US" dirty="0">
                <a:latin typeface="Cambria" panose="02040503050406030204" pitchFamily="18" charset="0"/>
              </a:rPr>
              <a:t> that may be found in the language.</a:t>
            </a:r>
          </a:p>
        </p:txBody>
      </p:sp>
      <p:sp>
        <p:nvSpPr>
          <p:cNvPr id="10" name="Folded Corner 9">
            <a:extLst>
              <a:ext uri="{FF2B5EF4-FFF2-40B4-BE49-F238E27FC236}">
                <a16:creationId xmlns:a16="http://schemas.microsoft.com/office/drawing/2014/main" id="{0BD77124-C329-A44E-8880-6BDFB8671249}"/>
              </a:ext>
            </a:extLst>
          </p:cNvPr>
          <p:cNvSpPr/>
          <p:nvPr/>
        </p:nvSpPr>
        <p:spPr>
          <a:xfrm>
            <a:off x="4572000" y="1377117"/>
            <a:ext cx="2839249" cy="1423722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228600" rIns="9144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It is convenient to consider syntax and semantics separately.</a:t>
            </a:r>
            <a:endParaRPr lang="en-US" dirty="0">
              <a:solidFill>
                <a:schemeClr val="tx1"/>
              </a:solidFill>
              <a:ea typeface="Cambria Math" charset="0"/>
              <a:cs typeface="Cambria Math" charset="0"/>
            </a:endParaRPr>
          </a:p>
        </p:txBody>
      </p:sp>
      <p:sp>
        <p:nvSpPr>
          <p:cNvPr id="12" name="Wave 11">
            <a:extLst>
              <a:ext uri="{FF2B5EF4-FFF2-40B4-BE49-F238E27FC236}">
                <a16:creationId xmlns:a16="http://schemas.microsoft.com/office/drawing/2014/main" id="{E814B125-2543-8C4B-BD0A-0EE3C3906651}"/>
              </a:ext>
            </a:extLst>
          </p:cNvPr>
          <p:cNvSpPr/>
          <p:nvPr/>
        </p:nvSpPr>
        <p:spPr>
          <a:xfrm>
            <a:off x="4918928" y="3108815"/>
            <a:ext cx="2109833" cy="1423722"/>
          </a:xfrm>
          <a:prstGeom prst="wav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Syntax is much easier to describe.</a:t>
            </a:r>
          </a:p>
        </p:txBody>
      </p:sp>
    </p:spTree>
    <p:extLst>
      <p:ext uri="{BB962C8B-B14F-4D97-AF65-F5344CB8AC3E}">
        <p14:creationId xmlns:p14="http://schemas.microsoft.com/office/powerpoint/2010/main" val="2399396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837009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Lexical Structure:  legal tokens [words]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Phrase Structure:  how tokens may be arranged</a:t>
            </a:r>
            <a:endParaRPr lang="en-US" u="sng" dirty="0">
              <a:latin typeface="Cambria" panose="02040503050406030204" pitchFamily="18" charset="0"/>
            </a:endParaRPr>
          </a:p>
        </p:txBody>
      </p:sp>
      <p:sp>
        <p:nvSpPr>
          <p:cNvPr id="4" name="Horizontal Scroll 3">
            <a:extLst>
              <a:ext uri="{FF2B5EF4-FFF2-40B4-BE49-F238E27FC236}">
                <a16:creationId xmlns:a16="http://schemas.microsoft.com/office/drawing/2014/main" id="{FA5D6912-CF3B-A843-9B6B-5360BF28AD14}"/>
              </a:ext>
            </a:extLst>
          </p:cNvPr>
          <p:cNvSpPr/>
          <p:nvPr/>
        </p:nvSpPr>
        <p:spPr>
          <a:xfrm>
            <a:off x="2302500" y="2295849"/>
            <a:ext cx="4538999" cy="2323070"/>
          </a:xfrm>
          <a:prstGeom prst="horizontalScroll">
            <a:avLst/>
          </a:prstGeom>
          <a:solidFill>
            <a:schemeClr val="accent3"/>
          </a:solidFill>
          <a:ln>
            <a:solidFill>
              <a:schemeClr val="accent1">
                <a:shade val="95000"/>
                <a:satMod val="10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0" bIns="0" rtlCol="0" anchor="ctr"/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 balance &lt; 0 ) {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 “Account Overdrawn”;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72053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Lexical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3045527" cy="83700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mbria" panose="02040503050406030204" pitchFamily="18" charset="0"/>
              </a:rPr>
              <a:t>Defines how the character sequence is divided into a sequence of tokens.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31BFF4A-D9D4-E041-9339-E2DC72AD04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02766"/>
              </p:ext>
            </p:extLst>
          </p:nvPr>
        </p:nvGraphicFramePr>
        <p:xfrm>
          <a:off x="3941805" y="524581"/>
          <a:ext cx="4936112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0844">
                  <a:extLst>
                    <a:ext uri="{9D8B030D-6E8A-4147-A177-3AD203B41FA5}">
                      <a16:colId xmlns:a16="http://schemas.microsoft.com/office/drawing/2014/main" val="3827084168"/>
                    </a:ext>
                  </a:extLst>
                </a:gridCol>
                <a:gridCol w="2205268">
                  <a:extLst>
                    <a:ext uri="{9D8B030D-6E8A-4147-A177-3AD203B41FA5}">
                      <a16:colId xmlns:a16="http://schemas.microsoft.com/office/drawing/2014/main" val="657994332"/>
                    </a:ext>
                  </a:extLst>
                </a:gridCol>
              </a:tblGrid>
              <a:tr h="364333">
                <a:tc>
                  <a:txBody>
                    <a:bodyPr/>
                    <a:lstStyle/>
                    <a:p>
                      <a:r>
                        <a:rPr lang="en-US" dirty="0"/>
                        <a:t>Token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609820"/>
                  </a:ext>
                </a:extLst>
              </a:tr>
              <a:tr h="36433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keyword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1667430"/>
                  </a:ext>
                </a:extLst>
              </a:tr>
              <a:tr h="36433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 </a:t>
                      </a:r>
                      <a:r>
                        <a:rPr lang="en-US" dirty="0" err="1"/>
                        <a:t>paren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3832809"/>
                  </a:ext>
                </a:extLst>
              </a:tr>
              <a:tr h="36433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balance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identifier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517185"/>
                  </a:ext>
                </a:extLst>
              </a:tr>
              <a:tr h="36433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039308"/>
                  </a:ext>
                </a:extLst>
              </a:tr>
              <a:tr h="36433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numerical literal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672733"/>
                  </a:ext>
                </a:extLst>
              </a:tr>
              <a:tr h="36433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 </a:t>
                      </a:r>
                      <a:r>
                        <a:rPr lang="en-US" dirty="0" err="1"/>
                        <a:t>paren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581440"/>
                  </a:ext>
                </a:extLst>
              </a:tr>
              <a:tr h="36433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 brace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120783"/>
                  </a:ext>
                </a:extLst>
              </a:tr>
              <a:tr h="36433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keyword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618430"/>
                  </a:ext>
                </a:extLst>
              </a:tr>
              <a:tr h="36433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“Account Overdrawn”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 literal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633483"/>
                  </a:ext>
                </a:extLst>
              </a:tr>
              <a:tr h="36433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semicolon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04547"/>
                  </a:ext>
                </a:extLst>
              </a:tr>
              <a:tr h="36433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 brace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671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4610043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WCOE-Slide-Deck-2015-HD-Standard-Fonts" id="{EF87D30A-8610-C141-AA57-86C0E1204492}" vid="{73BCB3BA-37E4-8C49-8B16-26C1C1A39E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PNE Theme Slide Deck</Template>
  <TotalTime>10324</TotalTime>
  <Words>1974</Words>
  <Application>Microsoft Macintosh PowerPoint</Application>
  <PresentationFormat>On-screen Show (16:9)</PresentationFormat>
  <Paragraphs>328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Arial</vt:lpstr>
      <vt:lpstr>Calibri</vt:lpstr>
      <vt:lpstr>Cambria</vt:lpstr>
      <vt:lpstr>Cambria Math</vt:lpstr>
      <vt:lpstr>Consolas</vt:lpstr>
      <vt:lpstr>Lucida Grande</vt:lpstr>
      <vt:lpstr>Rockwell</vt:lpstr>
      <vt:lpstr>Wingdings</vt:lpstr>
      <vt:lpstr>PNE Theme Slide Deck</vt:lpstr>
      <vt:lpstr>Lexical Analysis</vt:lpstr>
      <vt:lpstr>Overview of Language Translation</vt:lpstr>
      <vt:lpstr>Overview of Language Translation</vt:lpstr>
      <vt:lpstr>Overview of Language Translation</vt:lpstr>
      <vt:lpstr>Overview of Language Translation</vt:lpstr>
      <vt:lpstr>Overview of Language Translation</vt:lpstr>
      <vt:lpstr>Syntax vs Semantics</vt:lpstr>
      <vt:lpstr>Syntax</vt:lpstr>
      <vt:lpstr>Lexical Structure</vt:lpstr>
      <vt:lpstr>Phrase Structure [briefly for now…]</vt:lpstr>
      <vt:lpstr>Lexical Structure</vt:lpstr>
      <vt:lpstr>Example:  [simple] Numeric Literals</vt:lpstr>
      <vt:lpstr>Example:  Identifiers</vt:lpstr>
      <vt:lpstr>Example:  Operators</vt:lpstr>
      <vt:lpstr>Example:  Operators</vt:lpstr>
      <vt:lpstr>Example:  Inline Comments and Not()</vt:lpstr>
      <vt:lpstr>Example:  Block Comments</vt:lpstr>
      <vt:lpstr>Recognizing Tokens</vt:lpstr>
      <vt:lpstr>Scanners</vt:lpstr>
      <vt:lpstr>Building Scanners</vt:lpstr>
      <vt:lpstr>Building Scanners</vt:lpstr>
      <vt:lpstr>SCANNING</vt:lpstr>
      <vt:lpstr>Scanning</vt:lpstr>
      <vt:lpstr>Scanning</vt:lpstr>
      <vt:lpstr>Scanning</vt:lpstr>
      <vt:lpstr>Scanning</vt:lpstr>
      <vt:lpstr>Implementing Ad-hoc [hand-written] Scanner</vt:lpstr>
      <vt:lpstr>PowerPoint Presentation</vt:lpstr>
      <vt:lpstr>PowerPoint Presentation</vt:lpstr>
      <vt:lpstr>DFA</vt:lpstr>
      <vt:lpstr>Whitespace</vt:lpstr>
      <vt:lpstr>Whitespace in Scanners</vt:lpstr>
      <vt:lpstr>DFA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Commitment to Diversity and Inclusion </dc:title>
  <dc:creator>Taylor, Curtis</dc:creator>
  <cp:lastModifiedBy>Dobbins, Peter J</cp:lastModifiedBy>
  <cp:revision>109</cp:revision>
  <cp:lastPrinted>2018-12-14T17:35:19Z</cp:lastPrinted>
  <dcterms:created xsi:type="dcterms:W3CDTF">2018-12-09T21:35:01Z</dcterms:created>
  <dcterms:modified xsi:type="dcterms:W3CDTF">2020-09-08T18:10:26Z</dcterms:modified>
</cp:coreProperties>
</file>

<file path=docProps/thumbnail.jpeg>
</file>